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6" r:id="rId7"/>
    <p:sldId id="260" r:id="rId8"/>
    <p:sldId id="261" r:id="rId9"/>
    <p:sldId id="262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7" r:id="rId20"/>
    <p:sldId id="276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5" r:id="rId31"/>
    <p:sldId id="286" r:id="rId32"/>
    <p:sldId id="289" r:id="rId33"/>
    <p:sldId id="288" r:id="rId34"/>
    <p:sldId id="290" r:id="rId35"/>
    <p:sldId id="294" r:id="rId36"/>
    <p:sldId id="291" r:id="rId37"/>
    <p:sldId id="293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526" y="-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309C-32F8-32B5-0865-4C2725D90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5090F-A780-1EE2-6AB5-5F0DEF131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98337-675C-0D07-AD5E-EB1F4FF1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F827-D569-DB92-9EB9-76186B76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6AECE-A3BD-120A-7ADF-D0883728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949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2E15-06D4-9693-940C-0B285F79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DC089-AD44-B0A7-5BB5-F340F5F51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3B6D0-6BF1-B834-FABF-5C66E323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6C073-C134-7352-2260-AFF101DC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294B8-C25A-8B7E-24FD-C16D11BD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61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50615A-A904-38C2-4D75-8D84A8E49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99F3E-E73B-2689-48F6-DAE194159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2D305-3DF7-C18A-27B0-D16037DA9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9F3F8-D8DD-246F-98FE-FE258007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1FF59-2A07-8FC6-C647-AF5EC0F8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796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2706-AE61-1870-F4FA-C72A97C4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B311-E523-A9B6-4B4E-A76B3E05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01AEA-31C4-1316-73FF-329F88E9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E24ED-AC6D-66A0-120A-AC4D01DE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30534-0359-5C7E-03A8-9C634B46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65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2B85-B7F8-34AC-204A-5FFCC4DB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1ACE0-0698-2107-B0E7-27012A30E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D4FF8-CD29-4B72-E29C-C5CF3BCF1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3F70-825A-A953-75AF-210C1F77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A3E14-6E1F-903B-BD24-6E62590E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759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16B5-0C73-9B72-AF03-8A768C6D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981C2-0337-81F7-0546-43CFBF33C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FC0ED-A9C5-6617-197F-FDFADF3ED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58006-4465-A841-BA18-A3C175DC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785F8-89B4-5BB7-4064-C06063FD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36ADE-076D-F425-75AF-84B18658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79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596C-7A44-F523-60AD-2436CF48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1D50A-132C-5D51-81BA-89CAC7D52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25A69-1FD2-FF0D-2BBB-131ABF1C2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91624-B8A2-AADA-FA89-32404EA1E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E7B3E-C83D-E304-E143-F67A18F6B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039EC-CD4D-5243-81C2-9A693F5A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8BFAE-37DC-28CD-9A99-E009ED8C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586D7-B4E4-5A35-EFFF-B8132BED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73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FFEAB-D761-FC82-2510-8FDB98BE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D2153-4F00-F373-7CCD-482C1F99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01978-58EC-9D0E-C957-9FFD7E4C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8D391-4944-F23C-377E-A3EFC74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081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789D5-6BBE-7692-0FED-8009E23D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C5645-9994-0C5A-0240-29848A67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FE2D9-B2D0-6763-E7C3-04A3C37A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94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59CD2-221C-60CD-A464-FAACE117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47F0C-62E0-9D25-8123-002244E9F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41BCA-5275-68CF-7531-78CA5E2E8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54FCE-4C7E-33A9-DD36-986794F96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5AF94-36EA-6AE4-CC78-B794AE95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E870-3A7D-71D4-09BA-A8652992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5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C92F-1B71-E6F0-15F2-CAEEDF96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94433C-DE6F-80ED-517E-3FE9066A7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B9E58-43AD-FB6D-0812-E45484963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FB0D0-9461-FFC7-0BBB-A35171DF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C44A4-156A-6FCC-026C-3264A21B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8615F-D945-945B-A462-DAE35FC0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81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63716-7E7C-0EAC-5F85-AC448D3B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C0432-2211-9ADA-D4BA-6C4C21962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52C3D-BE5B-C328-1A63-0942F37DA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0C4-21E6-4A94-8F63-BB697DA60F8C}" type="datetimeFigureOut">
              <a:rPr lang="en-CA" smtClean="0"/>
              <a:t>2022-07-28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94B55-4E01-753F-92AE-2110F7542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CDF5A-00EC-11F4-E4A9-11EB68A24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FF3A3-A705-40EB-A4D1-D9D46EA09B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98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hyperlink" Target="https://www.digikey.ca/en/products/detail/analog-devices-inc-maxim-integrated/MAX4080SAUA/1702357" TargetMode="External"/><Relationship Id="rId4" Type="http://schemas.openxmlformats.org/officeDocument/2006/relationships/hyperlink" Target="https://www.amazon.ca/StrivedayTM-18AWG-Coper-Electric-stranded/dp/B01LH1FQJ0/ref=sr_1_5?crid=3HIPUV92VDIA&amp;keywords=wire&amp;qid=1657822567&amp;sprefix=wire%2Caps%2C279&amp;sr=8-5&amp;th=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832C-9CBC-1624-45AD-C126AEFA8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Bearing Testing Rig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BE153-D91B-213E-7225-CCD864CE8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What Aleks has done</a:t>
            </a:r>
          </a:p>
        </p:txBody>
      </p:sp>
    </p:spTree>
    <p:extLst>
      <p:ext uri="{BB962C8B-B14F-4D97-AF65-F5344CB8AC3E}">
        <p14:creationId xmlns:p14="http://schemas.microsoft.com/office/powerpoint/2010/main" val="429234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4E8AB-FBDB-CB57-C82B-EAD11C4E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Pricing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B1CD1-9A1C-6D60-1C51-D497F826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2867542"/>
            <a:ext cx="6579910" cy="3232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211F8-7E8A-4BDA-4836-19260D737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Recommend AC210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Very high frequency range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Good sensitivity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Low error margin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Good price</a:t>
            </a:r>
          </a:p>
        </p:txBody>
      </p:sp>
    </p:spTree>
    <p:extLst>
      <p:ext uri="{BB962C8B-B14F-4D97-AF65-F5344CB8AC3E}">
        <p14:creationId xmlns:p14="http://schemas.microsoft.com/office/powerpoint/2010/main" val="87934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202-EC36-3245-E52C-9F5B0368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14153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9FD1571-7BC9-470A-7140-47A0D5E1103C}"/>
              </a:ext>
            </a:extLst>
          </p:cNvPr>
          <p:cNvSpPr/>
          <p:nvPr/>
        </p:nvSpPr>
        <p:spPr>
          <a:xfrm>
            <a:off x="283343" y="4848389"/>
            <a:ext cx="5960162" cy="1798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32311A-61FB-9542-5256-B1439B6B3758}"/>
              </a:ext>
            </a:extLst>
          </p:cNvPr>
          <p:cNvSpPr/>
          <p:nvPr/>
        </p:nvSpPr>
        <p:spPr>
          <a:xfrm>
            <a:off x="6551720" y="-1"/>
            <a:ext cx="564028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3E691-6B2F-964C-D295-EF504D1DE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5228" y="2127754"/>
            <a:ext cx="5640280" cy="25951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Goal is to linearly increase the DAQ to give it a full voltage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Non ideal voltage is not a problem because it’s a feedback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Highest price part of the system is getting a 45v output from the wall, could use a spare power supply if we have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$183.34 total with new power supply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$39.84 without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A4EDC-07C7-D2B8-8F9C-A69FE92DE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" t="5904" r="3018" b="4714"/>
          <a:stretch/>
        </p:blipFill>
        <p:spPr>
          <a:xfrm>
            <a:off x="6767762" y="2796113"/>
            <a:ext cx="5249842" cy="2595316"/>
          </a:xfrm>
          <a:prstGeom prst="rect">
            <a:avLst/>
          </a:prstGeom>
        </p:spPr>
      </p:pic>
      <p:pic>
        <p:nvPicPr>
          <p:cNvPr id="22" name="Picture 21" descr="Diagram, schematic&#10;&#10;Description automatically generated">
            <a:extLst>
              <a:ext uri="{FF2B5EF4-FFF2-40B4-BE49-F238E27FC236}">
                <a16:creationId xmlns:a16="http://schemas.microsoft.com/office/drawing/2014/main" id="{EF5130E9-0B53-AF54-6C86-F365A5099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62" y="148903"/>
            <a:ext cx="5249865" cy="25517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26FB0-A7B4-1493-E3CE-A3A67D21D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2" t="-3272" r="4326" b="-1"/>
          <a:stretch/>
        </p:blipFill>
        <p:spPr>
          <a:xfrm>
            <a:off x="325228" y="4973859"/>
            <a:ext cx="5876393" cy="154785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A29A5A7-2B20-CFF8-BBB2-A212CE6F7DF3}"/>
              </a:ext>
            </a:extLst>
          </p:cNvPr>
          <p:cNvSpPr/>
          <p:nvPr/>
        </p:nvSpPr>
        <p:spPr>
          <a:xfrm>
            <a:off x="174373" y="203487"/>
            <a:ext cx="5960162" cy="17987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7A444BC-44D2-3F61-CFC8-D145FE0293E2}"/>
              </a:ext>
            </a:extLst>
          </p:cNvPr>
          <p:cNvSpPr txBox="1">
            <a:spLocks/>
          </p:cNvSpPr>
          <p:nvPr/>
        </p:nvSpPr>
        <p:spPr>
          <a:xfrm>
            <a:off x="251360" y="1007994"/>
            <a:ext cx="3932237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chemeClr val="bg1"/>
                </a:solidFill>
              </a:rPr>
              <a:t>DAQ 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5FC1C-5954-21BF-CA30-578E72C73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528" y="5486857"/>
            <a:ext cx="2380545" cy="12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0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DA49A3-8450-29CC-DA06-D2B4052F8B47}"/>
              </a:ext>
            </a:extLst>
          </p:cNvPr>
          <p:cNvSpPr/>
          <p:nvPr/>
        </p:nvSpPr>
        <p:spPr>
          <a:xfrm>
            <a:off x="378149" y="350668"/>
            <a:ext cx="4477936" cy="61566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4D7923-C038-2D92-5C13-ABAB478C8298}"/>
              </a:ext>
            </a:extLst>
          </p:cNvPr>
          <p:cNvSpPr/>
          <p:nvPr/>
        </p:nvSpPr>
        <p:spPr>
          <a:xfrm>
            <a:off x="5584125" y="457201"/>
            <a:ext cx="5583984" cy="3524866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670D2-5177-53F4-97B8-3848B852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49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/>
              <a:t>The Load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34ACA-91EC-B292-17CC-8AF26598A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945217"/>
            <a:ext cx="4398885" cy="5562115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From </a:t>
            </a:r>
            <a:r>
              <a:rPr lang="en-US" dirty="0" err="1"/>
              <a:t>Iurii</a:t>
            </a:r>
            <a:r>
              <a:rPr lang="en-US" dirty="0"/>
              <a:t> </a:t>
            </a:r>
            <a:r>
              <a:rPr lang="en-US" dirty="0" err="1"/>
              <a:t>Storozhenko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r>
              <a:rPr lang="en-US" dirty="0"/>
              <a:t>Two types of loads: Electromagnetic particle break and Generator.</a:t>
            </a:r>
          </a:p>
          <a:p>
            <a:pPr>
              <a:lnSpc>
                <a:spcPct val="100000"/>
              </a:lnSpc>
            </a:pPr>
            <a:r>
              <a:rPr lang="en-US" dirty="0"/>
              <a:t> EMP break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Simplest : Easy to use, and easy to control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Usually used in test rigs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Torque can be controlled very accurately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Ideal for tension control, load simulation, cycling/indexing, and soft starts and stops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If goal is to use vibration from the drivetrain and not current signals from the generator, this is ideal</a:t>
            </a:r>
          </a:p>
          <a:p>
            <a:r>
              <a:rPr lang="en-US" dirty="0"/>
              <a:t>Generator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Main limitation is the control system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Not sure of range where we can control the load with permanent magnet generator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 Control system of a doubly-fed induction generator is one of the most complicated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Speed range in a wind turbine in which the generator can be operated is about +-30% of the generator's nominal speed.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Also need to make the gearbox gear ratio appropriate to the generator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48DFE47-DD27-8343-B228-5A15B614985B}"/>
              </a:ext>
            </a:extLst>
          </p:cNvPr>
          <p:cNvSpPr txBox="1">
            <a:spLocks/>
          </p:cNvSpPr>
          <p:nvPr/>
        </p:nvSpPr>
        <p:spPr>
          <a:xfrm>
            <a:off x="5662840" y="457200"/>
            <a:ext cx="5723128" cy="28566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000" dirty="0"/>
              <a:t>TL;DR: EMP Break is easy to use and is used in a lot of test rigs. Generator is confusing and I don’t see any pros to it*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E6C60D1-9689-837E-D523-D09C4BE83C81}"/>
              </a:ext>
            </a:extLst>
          </p:cNvPr>
          <p:cNvSpPr txBox="1">
            <a:spLocks/>
          </p:cNvSpPr>
          <p:nvPr/>
        </p:nvSpPr>
        <p:spPr>
          <a:xfrm>
            <a:off x="5662840" y="3313806"/>
            <a:ext cx="5723128" cy="66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*this is very outside of my area of expertise, so I may be missing the reason we’re thinking of a generator at 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2BDD2-AC9F-F8A7-D2FF-7AFE817C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149" y="4398672"/>
            <a:ext cx="3816960" cy="215231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87C715B-F030-44DE-F766-A8762AEFBB58}"/>
              </a:ext>
            </a:extLst>
          </p:cNvPr>
          <p:cNvSpPr txBox="1">
            <a:spLocks/>
          </p:cNvSpPr>
          <p:nvPr/>
        </p:nvSpPr>
        <p:spPr>
          <a:xfrm rot="20661015">
            <a:off x="5647279" y="4822951"/>
            <a:ext cx="1455572" cy="66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FF0000"/>
                </a:solidFill>
              </a:rPr>
              <a:t>Refer back to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FF0000"/>
                </a:solidFill>
              </a:rPr>
              <a:t>week 2 slide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AB07B99F-A00A-81EE-995C-467A051D6156}"/>
              </a:ext>
            </a:extLst>
          </p:cNvPr>
          <p:cNvSpPr/>
          <p:nvPr/>
        </p:nvSpPr>
        <p:spPr>
          <a:xfrm rot="3734858" flipV="1">
            <a:off x="6284810" y="4474918"/>
            <a:ext cx="1230508" cy="17525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378494"/>
              <a:gd name="adj5" fmla="val 125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07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0E3ED3-BCFB-0B8A-2572-D63696D0E1A1}"/>
              </a:ext>
            </a:extLst>
          </p:cNvPr>
          <p:cNvSpPr/>
          <p:nvPr/>
        </p:nvSpPr>
        <p:spPr>
          <a:xfrm>
            <a:off x="616083" y="1426716"/>
            <a:ext cx="5110297" cy="3547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9E248F-7B33-7419-5CCB-8C8E4DDC6AF3}"/>
              </a:ext>
            </a:extLst>
          </p:cNvPr>
          <p:cNvSpPr/>
          <p:nvPr/>
        </p:nvSpPr>
        <p:spPr>
          <a:xfrm>
            <a:off x="616084" y="225487"/>
            <a:ext cx="5110297" cy="1068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299550-07F5-09FC-2975-C8644E60BFA9}"/>
              </a:ext>
            </a:extLst>
          </p:cNvPr>
          <p:cNvSpPr/>
          <p:nvPr/>
        </p:nvSpPr>
        <p:spPr>
          <a:xfrm>
            <a:off x="6451600" y="0"/>
            <a:ext cx="57404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D9CFC-3432-0601-066F-91EFD193E235}"/>
              </a:ext>
            </a:extLst>
          </p:cNvPr>
          <p:cNvSpPr/>
          <p:nvPr/>
        </p:nvSpPr>
        <p:spPr>
          <a:xfrm>
            <a:off x="7146156" y="496658"/>
            <a:ext cx="4429760" cy="314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82FD9-4DD3-A349-6592-C39CB400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5" y="440891"/>
            <a:ext cx="3932237" cy="609600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Finding A Generator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35335-F01D-647D-6154-4F2E63BFC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6844" y="1426716"/>
            <a:ext cx="3932237" cy="3547468"/>
          </a:xfrm>
        </p:spPr>
        <p:txBody>
          <a:bodyPr anchor="ctr"/>
          <a:lstStyle/>
          <a:p>
            <a:r>
              <a:rPr lang="en-CA" dirty="0"/>
              <a:t>Generator Specs: </a:t>
            </a:r>
          </a:p>
          <a:p>
            <a:pPr marL="285750" indent="-285750">
              <a:buFontTx/>
              <a:buChar char="-"/>
            </a:pPr>
            <a:r>
              <a:rPr lang="en-CA" dirty="0"/>
              <a:t>p = Rated Power in Watts</a:t>
            </a:r>
          </a:p>
          <a:p>
            <a:pPr marL="285750" indent="-285750">
              <a:buFontTx/>
              <a:buChar char="-"/>
            </a:pPr>
            <a:r>
              <a:rPr lang="en-CA" dirty="0"/>
              <a:t>z = Generator Efficiency in Percent</a:t>
            </a:r>
          </a:p>
          <a:p>
            <a:endParaRPr lang="en-CA" dirty="0"/>
          </a:p>
          <a:p>
            <a:r>
              <a:rPr lang="en-CA" dirty="0"/>
              <a:t>Variables:</a:t>
            </a:r>
          </a:p>
          <a:p>
            <a:pPr marL="285750" indent="-285750">
              <a:buFontTx/>
              <a:buChar char="-"/>
            </a:pPr>
            <a:r>
              <a:rPr lang="en-CA" dirty="0"/>
              <a:t>T = Torque in (hopefully) Newton Meters</a:t>
            </a:r>
          </a:p>
          <a:p>
            <a:pPr marL="285750" indent="-285750">
              <a:buFontTx/>
              <a:buChar char="-"/>
            </a:pPr>
            <a:r>
              <a:rPr lang="en-CA" dirty="0"/>
              <a:t>p’ = Rater Power in Kg-m/s</a:t>
            </a:r>
          </a:p>
          <a:p>
            <a:pPr marL="285750" indent="-285750">
              <a:buFontTx/>
              <a:buChar char="-"/>
            </a:pPr>
            <a:r>
              <a:rPr lang="en-CA" dirty="0"/>
              <a:t>y = Shaft rotations per second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3FE949-DBA9-AAF5-4BC4-95F772D92FF9}"/>
              </a:ext>
            </a:extLst>
          </p:cNvPr>
          <p:cNvSpPr/>
          <p:nvPr/>
        </p:nvSpPr>
        <p:spPr>
          <a:xfrm>
            <a:off x="7146156" y="4051030"/>
            <a:ext cx="4429760" cy="118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98F36-2E49-E477-737D-170DB46CA6CD}"/>
              </a:ext>
            </a:extLst>
          </p:cNvPr>
          <p:cNvSpPr/>
          <p:nvPr/>
        </p:nvSpPr>
        <p:spPr>
          <a:xfrm>
            <a:off x="7146156" y="5650671"/>
            <a:ext cx="4429760" cy="59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FBA62-DE56-B6CE-373D-94F84F574443}"/>
                  </a:ext>
                </a:extLst>
              </p:cNvPr>
              <p:cNvSpPr txBox="1"/>
              <p:nvPr/>
            </p:nvSpPr>
            <p:spPr>
              <a:xfrm>
                <a:off x="7411562" y="745691"/>
                <a:ext cx="3932237" cy="101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𝐾𝑔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den>
                          </m:f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𝑟𝑜𝑡𝑎𝑡𝑖𝑜𝑛𝑠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den>
                          </m:f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FBA62-DE56-B6CE-373D-94F84F574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562" y="745691"/>
                <a:ext cx="3932237" cy="10155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07A00E-3BBD-CDBE-C779-ABFC1CDC5773}"/>
                  </a:ext>
                </a:extLst>
              </p:cNvPr>
              <p:cNvSpPr txBox="1"/>
              <p:nvPr/>
            </p:nvSpPr>
            <p:spPr>
              <a:xfrm>
                <a:off x="7411562" y="2376264"/>
                <a:ext cx="3932237" cy="80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𝐾𝑔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𝑟𝑜𝑡𝑎𝑡𝑖𝑜𝑛𝑠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den>
                          </m:f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07A00E-3BBD-CDBE-C779-ABFC1CDC5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562" y="2376264"/>
                <a:ext cx="3932237" cy="800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DDB729F-1CCF-DD45-35C5-47DF136482E9}"/>
              </a:ext>
            </a:extLst>
          </p:cNvPr>
          <p:cNvSpPr/>
          <p:nvPr/>
        </p:nvSpPr>
        <p:spPr>
          <a:xfrm>
            <a:off x="9834881" y="4298008"/>
            <a:ext cx="1097279" cy="67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p in Watts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916568-48FA-1026-B916-4C1B568D8617}"/>
              </a:ext>
            </a:extLst>
          </p:cNvPr>
          <p:cNvSpPr/>
          <p:nvPr/>
        </p:nvSpPr>
        <p:spPr>
          <a:xfrm>
            <a:off x="7722154" y="4307837"/>
            <a:ext cx="1097279" cy="676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p’ in </a:t>
            </a:r>
          </a:p>
          <a:p>
            <a:pPr algn="ctr"/>
            <a:r>
              <a:rPr lang="en-CA" dirty="0"/>
              <a:t>Kg-m/sec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83098D-DF8B-E571-EC12-C2DBF62A0843}"/>
              </a:ext>
            </a:extLst>
          </p:cNvPr>
          <p:cNvSpPr/>
          <p:nvPr/>
        </p:nvSpPr>
        <p:spPr>
          <a:xfrm>
            <a:off x="616083" y="5235178"/>
            <a:ext cx="5110297" cy="1005840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3C0353-19FF-3B6C-8233-682098EFA2F1}"/>
              </a:ext>
            </a:extLst>
          </p:cNvPr>
          <p:cNvSpPr/>
          <p:nvPr/>
        </p:nvSpPr>
        <p:spPr>
          <a:xfrm>
            <a:off x="9056236" y="4467052"/>
            <a:ext cx="609600" cy="33808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C69629A-D98A-8018-D881-60102BDEF4F5}"/>
              </a:ext>
            </a:extLst>
          </p:cNvPr>
          <p:cNvSpPr/>
          <p:nvPr/>
        </p:nvSpPr>
        <p:spPr>
          <a:xfrm rot="5400000">
            <a:off x="9072880" y="1902420"/>
            <a:ext cx="609600" cy="33808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04A1DA6-1786-CE2D-9BD7-592219250EF4}"/>
              </a:ext>
            </a:extLst>
          </p:cNvPr>
          <p:cNvSpPr txBox="1">
            <a:spLocks/>
          </p:cNvSpPr>
          <p:nvPr/>
        </p:nvSpPr>
        <p:spPr>
          <a:xfrm>
            <a:off x="615047" y="5235178"/>
            <a:ext cx="5110297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3200" b="1" dirty="0">
                <a:solidFill>
                  <a:schemeClr val="bg1"/>
                </a:solidFill>
              </a:rPr>
              <a:t>Need help finding y, T, and z.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CFF732-0111-97F6-C7FB-91B4BA22F800}"/>
              </a:ext>
            </a:extLst>
          </p:cNvPr>
          <p:cNvSpPr txBox="1">
            <a:spLocks/>
          </p:cNvSpPr>
          <p:nvPr/>
        </p:nvSpPr>
        <p:spPr>
          <a:xfrm>
            <a:off x="7146156" y="5650671"/>
            <a:ext cx="4429760" cy="594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800" dirty="0"/>
              <a:t>Use power in watts to find generator</a:t>
            </a:r>
          </a:p>
        </p:txBody>
      </p:sp>
    </p:spTree>
    <p:extLst>
      <p:ext uri="{BB962C8B-B14F-4D97-AF65-F5344CB8AC3E}">
        <p14:creationId xmlns:p14="http://schemas.microsoft.com/office/powerpoint/2010/main" val="362163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E51F51E-4992-10BB-9D74-A9E57A54C7CF}"/>
              </a:ext>
            </a:extLst>
          </p:cNvPr>
          <p:cNvSpPr/>
          <p:nvPr/>
        </p:nvSpPr>
        <p:spPr>
          <a:xfrm>
            <a:off x="372861" y="4456589"/>
            <a:ext cx="6747029" cy="198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3C13FA-3DF3-BCB9-DCA4-9D8894F0553C}"/>
              </a:ext>
            </a:extLst>
          </p:cNvPr>
          <p:cNvSpPr/>
          <p:nvPr/>
        </p:nvSpPr>
        <p:spPr>
          <a:xfrm>
            <a:off x="372861" y="1392011"/>
            <a:ext cx="6747029" cy="2818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CD840-D843-F0CC-E684-8FF3C28E101C}"/>
              </a:ext>
            </a:extLst>
          </p:cNvPr>
          <p:cNvSpPr/>
          <p:nvPr/>
        </p:nvSpPr>
        <p:spPr>
          <a:xfrm>
            <a:off x="372861" y="198235"/>
            <a:ext cx="6747029" cy="10938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8C9FB-9926-C900-0C62-3E4BDEFA1037}"/>
              </a:ext>
            </a:extLst>
          </p:cNvPr>
          <p:cNvSpPr txBox="1"/>
          <p:nvPr/>
        </p:nvSpPr>
        <p:spPr>
          <a:xfrm>
            <a:off x="438817" y="374015"/>
            <a:ext cx="6094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b="1" dirty="0">
                <a:solidFill>
                  <a:schemeClr val="bg1"/>
                </a:solidFill>
              </a:rPr>
              <a:t>Accelerometer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65FA6A-4774-C03A-37D8-0FBC2F5CB970}"/>
              </a:ext>
            </a:extLst>
          </p:cNvPr>
          <p:cNvGrpSpPr/>
          <p:nvPr/>
        </p:nvGrpSpPr>
        <p:grpSpPr>
          <a:xfrm>
            <a:off x="372861" y="4580440"/>
            <a:ext cx="6869098" cy="1771095"/>
            <a:chOff x="2287929" y="1445532"/>
            <a:chExt cx="8957050" cy="2398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673583-3387-DB8B-B042-A22298414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7929" y="1445532"/>
              <a:ext cx="7616142" cy="2398275"/>
            </a:xfrm>
            <a:prstGeom prst="rect">
              <a:avLst/>
            </a:prstGeom>
          </p:spPr>
        </p:pic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EA799D6A-7874-1348-219E-7CF5FC1AF984}"/>
                </a:ext>
              </a:extLst>
            </p:cNvPr>
            <p:cNvSpPr txBox="1">
              <a:spLocks/>
            </p:cNvSpPr>
            <p:nvPr/>
          </p:nvSpPr>
          <p:spPr>
            <a:xfrm rot="505586">
              <a:off x="9710946" y="1609248"/>
              <a:ext cx="1534033" cy="6682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100" b="1" dirty="0">
                  <a:solidFill>
                    <a:srgbClr val="FF0000"/>
                  </a:solidFill>
                </a:rPr>
                <a:t>CAD and STEP files ready to go</a:t>
              </a:r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6D8233F1-2038-0873-3B86-9BB64E4EDEDA}"/>
                </a:ext>
              </a:extLst>
            </p:cNvPr>
            <p:cNvSpPr/>
            <p:nvPr/>
          </p:nvSpPr>
          <p:spPr>
            <a:xfrm rot="5915957">
              <a:off x="9468481" y="1601312"/>
              <a:ext cx="959215" cy="121959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378494"/>
                <a:gd name="adj5" fmla="val 125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2A88B7-3EBE-C065-F308-533808771C79}"/>
              </a:ext>
            </a:extLst>
          </p:cNvPr>
          <p:cNvGrpSpPr/>
          <p:nvPr/>
        </p:nvGrpSpPr>
        <p:grpSpPr>
          <a:xfrm>
            <a:off x="7306323" y="213115"/>
            <a:ext cx="4701466" cy="6232073"/>
            <a:chOff x="7840088" y="97706"/>
            <a:chExt cx="3608407" cy="524501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1B6575-9067-9589-AA0D-923D3FA5C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880"/>
            <a:stretch/>
          </p:blipFill>
          <p:spPr>
            <a:xfrm>
              <a:off x="7840088" y="97706"/>
              <a:ext cx="3608407" cy="26225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9CD239-F4DF-B7C7-5B5D-84C77B8D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79"/>
            <a:stretch/>
          </p:blipFill>
          <p:spPr>
            <a:xfrm>
              <a:off x="7840088" y="2720215"/>
              <a:ext cx="3608407" cy="262250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A09215-695B-D06A-B973-1662363FAA2D}"/>
              </a:ext>
            </a:extLst>
          </p:cNvPr>
          <p:cNvSpPr txBox="1"/>
          <p:nvPr/>
        </p:nvSpPr>
        <p:spPr>
          <a:xfrm>
            <a:off x="543515" y="1392012"/>
            <a:ext cx="6094070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1100" dirty="0"/>
          </a:p>
          <a:p>
            <a:r>
              <a:rPr lang="en-CA" dirty="0"/>
              <a:t>https://ctconline.com/products/ctc-line/industrial-accelerometers/100-mv-g-standard-size/?prd=AC210</a:t>
            </a:r>
          </a:p>
          <a:p>
            <a:endParaRPr lang="en-CA" dirty="0"/>
          </a:p>
          <a:p>
            <a:r>
              <a:rPr lang="en-CA" dirty="0"/>
              <a:t>Can choose different cable attachments: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Integral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Armored Integral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Heavy Duty Armored Integral Cable</a:t>
            </a:r>
          </a:p>
        </p:txBody>
      </p:sp>
    </p:spTree>
    <p:extLst>
      <p:ext uri="{BB962C8B-B14F-4D97-AF65-F5344CB8AC3E}">
        <p14:creationId xmlns:p14="http://schemas.microsoft.com/office/powerpoint/2010/main" val="52142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202-EC36-3245-E52C-9F5B0368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6901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DEDC568-20F7-75B4-A3F0-90B29F13D641}"/>
              </a:ext>
            </a:extLst>
          </p:cNvPr>
          <p:cNvSpPr/>
          <p:nvPr/>
        </p:nvSpPr>
        <p:spPr>
          <a:xfrm>
            <a:off x="165261" y="4255637"/>
            <a:ext cx="4538818" cy="2485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CA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C6E6245-C9CB-8A84-F690-BDA975589405}"/>
              </a:ext>
            </a:extLst>
          </p:cNvPr>
          <p:cNvSpPr/>
          <p:nvPr/>
        </p:nvSpPr>
        <p:spPr>
          <a:xfrm>
            <a:off x="8123068" y="121098"/>
            <a:ext cx="3900321" cy="4413326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CA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804ACA9-BC43-2CCC-D227-20F84DA47F49}"/>
              </a:ext>
            </a:extLst>
          </p:cNvPr>
          <p:cNvSpPr/>
          <p:nvPr/>
        </p:nvSpPr>
        <p:spPr>
          <a:xfrm>
            <a:off x="8123068" y="4630392"/>
            <a:ext cx="3903671" cy="21065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26C20-F46E-1700-2551-4FA8BD6F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1" y="1420042"/>
            <a:ext cx="7568092" cy="269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BA05E-98C6-16F8-7EB6-4E6572CE9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8" r="52923"/>
          <a:stretch/>
        </p:blipFill>
        <p:spPr>
          <a:xfrm>
            <a:off x="8315015" y="422143"/>
            <a:ext cx="3571149" cy="3875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632070-DEAF-9FCD-8AB9-E7EF01AAE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38" y="4385582"/>
            <a:ext cx="3898022" cy="22194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E5BB806-4031-4095-12C2-49D5D8AF770E}"/>
              </a:ext>
            </a:extLst>
          </p:cNvPr>
          <p:cNvSpPr/>
          <p:nvPr/>
        </p:nvSpPr>
        <p:spPr>
          <a:xfrm>
            <a:off x="8405928" y="4701943"/>
            <a:ext cx="3437214" cy="193899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needed dependent on 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xperiment run time and applied load; need to know what the actual numbers are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AA378F-4D97-6885-C673-A3610899E652}"/>
              </a:ext>
            </a:extLst>
          </p:cNvPr>
          <p:cNvSpPr/>
          <p:nvPr/>
        </p:nvSpPr>
        <p:spPr>
          <a:xfrm>
            <a:off x="168611" y="121097"/>
            <a:ext cx="7568092" cy="1068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C8049D1B-D627-0078-09F6-8DFCFC471534}"/>
              </a:ext>
            </a:extLst>
          </p:cNvPr>
          <p:cNvSpPr txBox="1">
            <a:spLocks/>
          </p:cNvSpPr>
          <p:nvPr/>
        </p:nvSpPr>
        <p:spPr>
          <a:xfrm>
            <a:off x="392312" y="336501"/>
            <a:ext cx="6872088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Pricing and Lead Time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DB9A488D-21E0-5508-D7C2-0F6488B5D450}"/>
              </a:ext>
            </a:extLst>
          </p:cNvPr>
          <p:cNvSpPr txBox="1">
            <a:spLocks/>
          </p:cNvSpPr>
          <p:nvPr/>
        </p:nvSpPr>
        <p:spPr>
          <a:xfrm rot="21100123">
            <a:off x="4705272" y="5539886"/>
            <a:ext cx="1455572" cy="66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70C0"/>
                </a:solidFill>
              </a:rPr>
              <a:t>Refer back to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70C0"/>
                </a:solidFill>
              </a:rPr>
              <a:t>week 3 slide</a:t>
            </a:r>
          </a:p>
        </p:txBody>
      </p:sp>
    </p:spTree>
    <p:extLst>
      <p:ext uri="{BB962C8B-B14F-4D97-AF65-F5344CB8AC3E}">
        <p14:creationId xmlns:p14="http://schemas.microsoft.com/office/powerpoint/2010/main" val="96879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DEDC568-20F7-75B4-A3F0-90B29F13D641}"/>
              </a:ext>
            </a:extLst>
          </p:cNvPr>
          <p:cNvSpPr/>
          <p:nvPr/>
        </p:nvSpPr>
        <p:spPr>
          <a:xfrm>
            <a:off x="165261" y="4255637"/>
            <a:ext cx="4538818" cy="2485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CA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C6E6245-C9CB-8A84-F690-BDA975589405}"/>
              </a:ext>
            </a:extLst>
          </p:cNvPr>
          <p:cNvSpPr/>
          <p:nvPr/>
        </p:nvSpPr>
        <p:spPr>
          <a:xfrm>
            <a:off x="8123068" y="121098"/>
            <a:ext cx="3900321" cy="4413326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CA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804ACA9-BC43-2CCC-D227-20F84DA47F49}"/>
              </a:ext>
            </a:extLst>
          </p:cNvPr>
          <p:cNvSpPr/>
          <p:nvPr/>
        </p:nvSpPr>
        <p:spPr>
          <a:xfrm>
            <a:off x="8123068" y="4630392"/>
            <a:ext cx="3903671" cy="21065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26C20-F46E-1700-2551-4FA8BD6F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1" y="1420042"/>
            <a:ext cx="7568092" cy="269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BA05E-98C6-16F8-7EB6-4E6572CE9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8" r="52923"/>
          <a:stretch/>
        </p:blipFill>
        <p:spPr>
          <a:xfrm>
            <a:off x="8315015" y="422143"/>
            <a:ext cx="3571149" cy="38755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20DBF7-6241-419C-6E6D-C2536658E90B}"/>
              </a:ext>
            </a:extLst>
          </p:cNvPr>
          <p:cNvCxnSpPr/>
          <p:nvPr/>
        </p:nvCxnSpPr>
        <p:spPr>
          <a:xfrm>
            <a:off x="1489710" y="1698091"/>
            <a:ext cx="0" cy="800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BE9D-0234-304E-A825-26C898D5F3C1}"/>
              </a:ext>
            </a:extLst>
          </p:cNvPr>
          <p:cNvCxnSpPr/>
          <p:nvPr/>
        </p:nvCxnSpPr>
        <p:spPr>
          <a:xfrm>
            <a:off x="5433060" y="1698091"/>
            <a:ext cx="0" cy="800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100A29-0E4C-7567-A993-D48B656B1981}"/>
              </a:ext>
            </a:extLst>
          </p:cNvPr>
          <p:cNvCxnSpPr>
            <a:cxnSpLocks/>
          </p:cNvCxnSpPr>
          <p:nvPr/>
        </p:nvCxnSpPr>
        <p:spPr>
          <a:xfrm>
            <a:off x="1489710" y="2498191"/>
            <a:ext cx="3943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003222-7E58-615D-62DF-F6926C109D8F}"/>
              </a:ext>
            </a:extLst>
          </p:cNvPr>
          <p:cNvCxnSpPr>
            <a:cxnSpLocks/>
          </p:cNvCxnSpPr>
          <p:nvPr/>
        </p:nvCxnSpPr>
        <p:spPr>
          <a:xfrm>
            <a:off x="1489710" y="1698091"/>
            <a:ext cx="3943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F80C79-2F8C-0E14-38C4-38664C925A33}"/>
              </a:ext>
            </a:extLst>
          </p:cNvPr>
          <p:cNvCxnSpPr>
            <a:cxnSpLocks/>
          </p:cNvCxnSpPr>
          <p:nvPr/>
        </p:nvCxnSpPr>
        <p:spPr>
          <a:xfrm>
            <a:off x="1489710" y="4108000"/>
            <a:ext cx="394335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28C3ED-B1D1-A6CE-5ADE-FA7162D2B644}"/>
              </a:ext>
            </a:extLst>
          </p:cNvPr>
          <p:cNvCxnSpPr>
            <a:cxnSpLocks/>
          </p:cNvCxnSpPr>
          <p:nvPr/>
        </p:nvCxnSpPr>
        <p:spPr>
          <a:xfrm>
            <a:off x="1489710" y="3839776"/>
            <a:ext cx="394335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44C4D84-3B18-A859-25CA-173D3EF04181}"/>
              </a:ext>
            </a:extLst>
          </p:cNvPr>
          <p:cNvCxnSpPr>
            <a:cxnSpLocks/>
          </p:cNvCxnSpPr>
          <p:nvPr/>
        </p:nvCxnSpPr>
        <p:spPr>
          <a:xfrm>
            <a:off x="1489710" y="3839776"/>
            <a:ext cx="0" cy="2775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DD3D4F-D78C-A47A-5DB9-A39E5B195768}"/>
              </a:ext>
            </a:extLst>
          </p:cNvPr>
          <p:cNvCxnSpPr>
            <a:cxnSpLocks/>
          </p:cNvCxnSpPr>
          <p:nvPr/>
        </p:nvCxnSpPr>
        <p:spPr>
          <a:xfrm>
            <a:off x="5423154" y="3839776"/>
            <a:ext cx="0" cy="2775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4632070-DEAF-9FCD-8AB9-E7EF01AAE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38" y="4385582"/>
            <a:ext cx="3898022" cy="22194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E5BB806-4031-4095-12C2-49D5D8AF770E}"/>
              </a:ext>
            </a:extLst>
          </p:cNvPr>
          <p:cNvSpPr/>
          <p:nvPr/>
        </p:nvSpPr>
        <p:spPr>
          <a:xfrm>
            <a:off x="8405928" y="4701943"/>
            <a:ext cx="3437214" cy="193899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needed dependent on 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xperiment run time and applied load; need to know what the actual numbers are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5A3295-A0F5-BBD8-21F6-B887B75826B9}"/>
              </a:ext>
            </a:extLst>
          </p:cNvPr>
          <p:cNvCxnSpPr>
            <a:cxnSpLocks/>
          </p:cNvCxnSpPr>
          <p:nvPr/>
        </p:nvCxnSpPr>
        <p:spPr>
          <a:xfrm>
            <a:off x="1489710" y="3821488"/>
            <a:ext cx="3943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108E1-3937-C66A-8D27-93B137E6DE27}"/>
              </a:ext>
            </a:extLst>
          </p:cNvPr>
          <p:cNvCxnSpPr>
            <a:cxnSpLocks/>
          </p:cNvCxnSpPr>
          <p:nvPr/>
        </p:nvCxnSpPr>
        <p:spPr>
          <a:xfrm>
            <a:off x="1489710" y="3553264"/>
            <a:ext cx="3943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6A25E-9EC0-C5EC-BC88-15BA445C0D10}"/>
              </a:ext>
            </a:extLst>
          </p:cNvPr>
          <p:cNvCxnSpPr>
            <a:cxnSpLocks/>
          </p:cNvCxnSpPr>
          <p:nvPr/>
        </p:nvCxnSpPr>
        <p:spPr>
          <a:xfrm>
            <a:off x="1489710" y="3553264"/>
            <a:ext cx="0" cy="2775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40BEC5-77F2-14F9-FCAE-AAC8847D3F30}"/>
              </a:ext>
            </a:extLst>
          </p:cNvPr>
          <p:cNvCxnSpPr>
            <a:cxnSpLocks/>
          </p:cNvCxnSpPr>
          <p:nvPr/>
        </p:nvCxnSpPr>
        <p:spPr>
          <a:xfrm>
            <a:off x="5423154" y="3553264"/>
            <a:ext cx="0" cy="2775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6AA378F-4D97-6885-C673-A3610899E652}"/>
              </a:ext>
            </a:extLst>
          </p:cNvPr>
          <p:cNvSpPr/>
          <p:nvPr/>
        </p:nvSpPr>
        <p:spPr>
          <a:xfrm>
            <a:off x="168611" y="121097"/>
            <a:ext cx="7568092" cy="1068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C8049D1B-D627-0078-09F6-8DFCFC471534}"/>
              </a:ext>
            </a:extLst>
          </p:cNvPr>
          <p:cNvSpPr txBox="1">
            <a:spLocks/>
          </p:cNvSpPr>
          <p:nvPr/>
        </p:nvSpPr>
        <p:spPr>
          <a:xfrm>
            <a:off x="392312" y="336501"/>
            <a:ext cx="6872088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Pricing and Lead Time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DB9A488D-21E0-5508-D7C2-0F6488B5D450}"/>
              </a:ext>
            </a:extLst>
          </p:cNvPr>
          <p:cNvSpPr txBox="1">
            <a:spLocks/>
          </p:cNvSpPr>
          <p:nvPr/>
        </p:nvSpPr>
        <p:spPr>
          <a:xfrm rot="21100123">
            <a:off x="4705272" y="5539886"/>
            <a:ext cx="1455572" cy="66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70C0"/>
                </a:solidFill>
              </a:rPr>
              <a:t>Refer back to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70C0"/>
                </a:solidFill>
              </a:rPr>
              <a:t>week 3 slide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C456F91-F9C0-ABB8-7CBA-EA747B3E9756}"/>
              </a:ext>
            </a:extLst>
          </p:cNvPr>
          <p:cNvCxnSpPr/>
          <p:nvPr/>
        </p:nvCxnSpPr>
        <p:spPr>
          <a:xfrm flipH="1">
            <a:off x="4470400" y="4108000"/>
            <a:ext cx="528320" cy="7586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117F5F9-8C71-92E1-2018-8AF29C25DF97}"/>
              </a:ext>
            </a:extLst>
          </p:cNvPr>
          <p:cNvCxnSpPr>
            <a:cxnSpLocks/>
          </p:cNvCxnSpPr>
          <p:nvPr/>
        </p:nvCxnSpPr>
        <p:spPr>
          <a:xfrm>
            <a:off x="5483791" y="3692055"/>
            <a:ext cx="2922137" cy="1093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4BD97-BB94-073F-D7F0-FAB6CACA6EE0}"/>
              </a:ext>
            </a:extLst>
          </p:cNvPr>
          <p:cNvCxnSpPr>
            <a:cxnSpLocks/>
          </p:cNvCxnSpPr>
          <p:nvPr/>
        </p:nvCxnSpPr>
        <p:spPr>
          <a:xfrm>
            <a:off x="5423154" y="2009396"/>
            <a:ext cx="27991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2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202-EC36-3245-E52C-9F5B0368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66033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202-EC36-3245-E52C-9F5B0368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3163846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64BC51-D3AD-81BA-BACC-3484D52D97F5}"/>
              </a:ext>
            </a:extLst>
          </p:cNvPr>
          <p:cNvSpPr/>
          <p:nvPr/>
        </p:nvSpPr>
        <p:spPr>
          <a:xfrm>
            <a:off x="174373" y="3542190"/>
            <a:ext cx="8694419" cy="3017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59072-C142-D155-2481-7BC7DA1BF417}"/>
              </a:ext>
            </a:extLst>
          </p:cNvPr>
          <p:cNvSpPr/>
          <p:nvPr/>
        </p:nvSpPr>
        <p:spPr>
          <a:xfrm>
            <a:off x="174372" y="203487"/>
            <a:ext cx="8694420" cy="17987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FC74E5-5DD6-2415-581F-19AC5BACB6B4}"/>
              </a:ext>
            </a:extLst>
          </p:cNvPr>
          <p:cNvSpPr txBox="1">
            <a:spLocks/>
          </p:cNvSpPr>
          <p:nvPr/>
        </p:nvSpPr>
        <p:spPr>
          <a:xfrm>
            <a:off x="251360" y="1007994"/>
            <a:ext cx="3932237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chemeClr val="bg1"/>
                </a:solidFill>
              </a:rPr>
              <a:t>Voltage Divider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EA17C-0020-B42D-0064-059A4B7B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017" y="3080551"/>
            <a:ext cx="2952624" cy="3570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207891-26D8-4689-0B12-918DCBF0677F}"/>
                  </a:ext>
                </a:extLst>
              </p:cNvPr>
              <p:cNvSpPr txBox="1"/>
              <p:nvPr/>
            </p:nvSpPr>
            <p:spPr>
              <a:xfrm>
                <a:off x="251360" y="5430604"/>
                <a:ext cx="6400800" cy="5497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42 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7,500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Ω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+10,000 </m:t>
                          </m:r>
                          <m:r>
                            <m:rPr>
                              <m:nor/>
                            </m:rPr>
                            <a:rPr lang="el-GR"/>
                            <m:t>Ω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=0.0024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207891-26D8-4689-0B12-918DCBF06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60" y="5430604"/>
                <a:ext cx="6400800" cy="549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8EC0CC-11A4-7EB8-FC83-F18190AF443D}"/>
                  </a:ext>
                </a:extLst>
              </p:cNvPr>
              <p:cNvSpPr txBox="1"/>
              <p:nvPr/>
            </p:nvSpPr>
            <p:spPr>
              <a:xfrm>
                <a:off x="337152" y="3763244"/>
                <a:ext cx="5181775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8EC0CC-11A4-7EB8-FC83-F18190AF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52" y="3763244"/>
                <a:ext cx="518177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8485A-B377-62FC-AE00-24979F6E77D3}"/>
                  </a:ext>
                </a:extLst>
              </p:cNvPr>
              <p:cNvSpPr txBox="1"/>
              <p:nvPr/>
            </p:nvSpPr>
            <p:spPr>
              <a:xfrm>
                <a:off x="174373" y="4641281"/>
                <a:ext cx="6477787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42 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∗10,000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/>
                            <m:t>Ω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24 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−10,000</m:t>
                      </m:r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/>
                        <m:t>Ω</m:t>
                      </m:r>
                      <m:r>
                        <m:rPr>
                          <m:nor/>
                        </m:rPr>
                        <a:rPr lang="en-CA" b="0" i="0" smtClean="0"/>
                        <m:t> = 7,500 </m:t>
                      </m:r>
                      <m:r>
                        <m:rPr>
                          <m:nor/>
                        </m:rPr>
                        <a:rPr lang="el-GR"/>
                        <m:t>Ω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8485A-B377-62FC-AE00-24979F6E7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73" y="4641281"/>
                <a:ext cx="6477787" cy="659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FACE63E-2281-7191-865C-114248F76580}"/>
              </a:ext>
            </a:extLst>
          </p:cNvPr>
          <p:cNvSpPr txBox="1">
            <a:spLocks/>
          </p:cNvSpPr>
          <p:nvPr/>
        </p:nvSpPr>
        <p:spPr>
          <a:xfrm>
            <a:off x="251360" y="2131418"/>
            <a:ext cx="5960162" cy="1346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CA" sz="1800" dirty="0"/>
              <a:t>Goal is to make the 42V line power the 24V items without needing another power supply</a:t>
            </a:r>
          </a:p>
          <a:p>
            <a:pPr marL="285750" indent="-285750"/>
            <a:r>
              <a:rPr lang="en-CA" sz="1800" dirty="0"/>
              <a:t>Accomplished with a simple voltage divider</a:t>
            </a:r>
          </a:p>
          <a:p>
            <a:pPr marL="285750" indent="-285750"/>
            <a:r>
              <a:rPr lang="en-CA" sz="1800" dirty="0"/>
              <a:t>Want to make it low power (low amperage)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38B6D7-82B5-BFD4-97C8-1BB43133D479}"/>
              </a:ext>
            </a:extLst>
          </p:cNvPr>
          <p:cNvGrpSpPr/>
          <p:nvPr/>
        </p:nvGrpSpPr>
        <p:grpSpPr>
          <a:xfrm>
            <a:off x="8993081" y="203488"/>
            <a:ext cx="2947560" cy="2759076"/>
            <a:chOff x="9098625" y="298084"/>
            <a:chExt cx="2842015" cy="266447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E5019E-9471-70F6-FDFB-48F908F2309E}"/>
                </a:ext>
              </a:extLst>
            </p:cNvPr>
            <p:cNvSpPr/>
            <p:nvPr/>
          </p:nvSpPr>
          <p:spPr>
            <a:xfrm>
              <a:off x="9098625" y="298084"/>
              <a:ext cx="2842015" cy="26644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21677C6-2EC7-8D61-4EFB-03F3ACE75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8625" y="301062"/>
              <a:ext cx="2842015" cy="266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169B37-3C40-A2DE-24B0-49C24F01EACF}"/>
                  </a:ext>
                </a:extLst>
              </p:cNvPr>
              <p:cNvSpPr txBox="1"/>
              <p:nvPr/>
            </p:nvSpPr>
            <p:spPr>
              <a:xfrm>
                <a:off x="251360" y="6178858"/>
                <a:ext cx="6400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=42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∗0.0024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169B37-3C40-A2DE-24B0-49C24F01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60" y="6178858"/>
                <a:ext cx="6400800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8C4A579-CFBC-57B9-72FA-4DEB9F96B0C8}"/>
              </a:ext>
            </a:extLst>
          </p:cNvPr>
          <p:cNvSpPr/>
          <p:nvPr/>
        </p:nvSpPr>
        <p:spPr>
          <a:xfrm>
            <a:off x="6652160" y="4719213"/>
            <a:ext cx="18498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Calculate the Two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Resistors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3699C-D2D7-706F-22A4-35F26363AFB7}"/>
              </a:ext>
            </a:extLst>
          </p:cNvPr>
          <p:cNvSpPr/>
          <p:nvPr/>
        </p:nvSpPr>
        <p:spPr>
          <a:xfrm>
            <a:off x="6032053" y="5502723"/>
            <a:ext cx="283673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Amperage Used By Resistors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CDA56D-6699-99C8-01F3-453CF1686F0C}"/>
              </a:ext>
            </a:extLst>
          </p:cNvPr>
          <p:cNvSpPr/>
          <p:nvPr/>
        </p:nvSpPr>
        <p:spPr>
          <a:xfrm>
            <a:off x="5703722" y="6110089"/>
            <a:ext cx="24671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Used By Resistors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0F9D1-4923-EA1E-B60B-855DB736F66A}"/>
              </a:ext>
            </a:extLst>
          </p:cNvPr>
          <p:cNvSpPr/>
          <p:nvPr/>
        </p:nvSpPr>
        <p:spPr>
          <a:xfrm>
            <a:off x="5156448" y="3791292"/>
            <a:ext cx="18791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Rearrange voltage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divider equation</a:t>
            </a:r>
          </a:p>
        </p:txBody>
      </p:sp>
    </p:spTree>
    <p:extLst>
      <p:ext uri="{BB962C8B-B14F-4D97-AF65-F5344CB8AC3E}">
        <p14:creationId xmlns:p14="http://schemas.microsoft.com/office/powerpoint/2010/main" val="3250387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659072-C142-D155-2481-7BC7DA1BF417}"/>
              </a:ext>
            </a:extLst>
          </p:cNvPr>
          <p:cNvSpPr/>
          <p:nvPr/>
        </p:nvSpPr>
        <p:spPr>
          <a:xfrm>
            <a:off x="174373" y="203487"/>
            <a:ext cx="8126248" cy="17987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FC74E5-5DD6-2415-581F-19AC5BACB6B4}"/>
              </a:ext>
            </a:extLst>
          </p:cNvPr>
          <p:cNvSpPr txBox="1">
            <a:spLocks/>
          </p:cNvSpPr>
          <p:nvPr/>
        </p:nvSpPr>
        <p:spPr>
          <a:xfrm>
            <a:off x="251360" y="1007994"/>
            <a:ext cx="3932237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/>
              <a:t>Full Circuit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4518499-74AD-304E-2665-CD04F2D3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3" y="2157281"/>
            <a:ext cx="8126248" cy="4497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715404-1956-7BC2-00E5-E9F6837983B1}"/>
              </a:ext>
            </a:extLst>
          </p:cNvPr>
          <p:cNvSpPr/>
          <p:nvPr/>
        </p:nvSpPr>
        <p:spPr>
          <a:xfrm>
            <a:off x="8377607" y="203487"/>
            <a:ext cx="3640019" cy="64510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CA" sz="2000" dirty="0">
                <a:solidFill>
                  <a:schemeClr val="tx1"/>
                </a:solidFill>
              </a:rPr>
              <a:t>Notes:</a:t>
            </a:r>
          </a:p>
          <a:p>
            <a:pPr>
              <a:lnSpc>
                <a:spcPct val="150000"/>
              </a:lnSpc>
            </a:pPr>
            <a:endParaRPr lang="en-CA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All wiring will be done on a protoboard</a:t>
            </a:r>
          </a:p>
          <a:p>
            <a:pPr>
              <a:lnSpc>
                <a:spcPct val="150000"/>
              </a:lnSpc>
            </a:pPr>
            <a:endParaRPr lang="en-CA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Accelerometers will be on a separate circuit (with a separate DAQ) due to restrictions of </a:t>
            </a:r>
            <a:r>
              <a:rPr lang="en-CA" dirty="0" err="1">
                <a:solidFill>
                  <a:schemeClr val="tx1"/>
                </a:solidFill>
              </a:rPr>
              <a:t>myDAQ</a:t>
            </a:r>
            <a:endParaRPr lang="en-CA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CA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Should see no issues going forward</a:t>
            </a:r>
          </a:p>
        </p:txBody>
      </p:sp>
    </p:spTree>
    <p:extLst>
      <p:ext uri="{BB962C8B-B14F-4D97-AF65-F5344CB8AC3E}">
        <p14:creationId xmlns:p14="http://schemas.microsoft.com/office/powerpoint/2010/main" val="264775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BEDC00-30E4-4613-C9F3-E4628B0C8B0D}"/>
                  </a:ext>
                </a:extLst>
              </p:cNvPr>
              <p:cNvSpPr txBox="1"/>
              <p:nvPr/>
            </p:nvSpPr>
            <p:spPr>
              <a:xfrm>
                <a:off x="260985" y="801743"/>
                <a:ext cx="6613864" cy="491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Air Consumption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425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 @ 620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𝑘𝑝𝑎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=112.3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𝑔𝑎𝑙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 @ 90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𝑝𝑠𝑖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BEDC00-30E4-4613-C9F3-E4628B0C8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5" y="801743"/>
                <a:ext cx="6613864" cy="491353"/>
              </a:xfrm>
              <a:prstGeom prst="rect">
                <a:avLst/>
              </a:prstGeom>
              <a:blipFill>
                <a:blip r:embed="rId2"/>
                <a:stretch>
                  <a:fillRect l="-829" b="-8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3BF6ED-2142-B498-64CF-83E37408975A}"/>
                  </a:ext>
                </a:extLst>
              </p:cNvPr>
              <p:cNvSpPr txBox="1"/>
              <p:nvPr/>
            </p:nvSpPr>
            <p:spPr>
              <a:xfrm>
                <a:off x="260985" y="2455441"/>
                <a:ext cx="4681666" cy="4042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, ∴</m:t>
                      </m:r>
                      <m:sSup>
                        <m:sSup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br>
                  <a:rPr lang="en-CA" sz="1400" b="0" dirty="0"/>
                </a:br>
                <a:endParaRPr lang="en-CA" sz="1400" b="0" dirty="0"/>
              </a:p>
              <a:p>
                <a:endParaRPr lang="en-CA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CA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Known Variables: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90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𝑝𝑠𝑖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=620,528.4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</m:t>
                      </m:r>
                    </m:oMath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𝑣𝑖𝑠𝑐𝑜𝑠𝑖𝑡𝑦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18.6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=0.0000186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𝐶𝑜𝑛𝑣𝑒𝑟𝑠𝑖𝑜𝑛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=15.8503</m:t>
                      </m:r>
                      <m:f>
                        <m:f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𝑔𝑎𝑙</m:t>
                              </m:r>
                            </m:num>
                            <m:den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CA" sz="1400" b="0" dirty="0">
                  <a:ea typeface="Cambria Math" panose="02040503050406030204" pitchFamily="18" charset="0"/>
                </a:endParaRPr>
              </a:p>
              <a:p>
                <a:endParaRPr lang="en-CA" sz="1400" dirty="0">
                  <a:ea typeface="Cambria Math" panose="02040503050406030204" pitchFamily="18" charset="0"/>
                </a:endParaRPr>
              </a:p>
              <a:p>
                <a:pPr/>
                <a:r>
                  <a:rPr lang="en-CA" sz="1400" b="0" dirty="0">
                    <a:ea typeface="Cambria Math" panose="02040503050406030204" pitchFamily="18" charset="0"/>
                  </a:rPr>
                  <a:t>Assumed Variables</a:t>
                </a:r>
                <a:br>
                  <a:rPr lang="en-CA" sz="1400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𝑃𝑖𝑝𝑒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𝐷𝑖𝑎𝑚𝑒𝑡𝑒𝑟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=0.004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A" sz="1400" dirty="0"/>
              </a:p>
              <a:p>
                <a:endParaRPr lang="en-CA" sz="1400" dirty="0"/>
              </a:p>
              <a:p>
                <a:r>
                  <a:rPr lang="en-CA" sz="1400" dirty="0"/>
                  <a:t>Unknown  Variables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𝑃𝑖𝑝𝑒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𝐿𝑒𝑛𝑔𝑡h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𝐹𝑙𝑜𝑤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𝐹𝑙𝑜𝑤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𝑔𝑎𝑙</m:t>
                          </m:r>
                        </m:num>
                        <m:den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den>
                      </m:f>
                    </m:oMath>
                  </m:oMathPara>
                </a14:m>
                <a:endParaRPr lang="en-CA" sz="1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3BF6ED-2142-B498-64CF-83E37408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5" y="2455441"/>
                <a:ext cx="4681666" cy="4042004"/>
              </a:xfrm>
              <a:prstGeom prst="rect">
                <a:avLst/>
              </a:prstGeom>
              <a:blipFill>
                <a:blip r:embed="rId3"/>
                <a:stretch>
                  <a:fillRect l="-2344" b="-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158C66-3689-5EE6-11FD-C3B46E49C4AF}"/>
                  </a:ext>
                </a:extLst>
              </p:cNvPr>
              <p:cNvSpPr txBox="1"/>
              <p:nvPr/>
            </p:nvSpPr>
            <p:spPr>
              <a:xfrm>
                <a:off x="4942651" y="2455441"/>
                <a:ext cx="7249349" cy="1616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400" b="0" i="1" smtClean="0">
                                      <a:latin typeface="Cambria Math" panose="02040503050406030204" pitchFamily="18" charset="0"/>
                                    </a:rPr>
                                    <m:t>0.004 </m:t>
                                  </m:r>
                                  <m:r>
                                    <a:rPr lang="en-CA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 ∗620528.4 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𝑃𝑎</m:t>
                          </m:r>
                        </m:num>
                        <m:den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128 ∗</m:t>
                          </m:r>
                          <m:d>
                            <m:d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0.0000186 </m:t>
                              </m:r>
                              <m:r>
                                <a:rPr lang="en-CA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𝑃𝑎</m:t>
                              </m:r>
                              <m:r>
                                <a:rPr lang="en-CA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CA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nor/>
                                </m:rPr>
                                <a:rPr lang="en-CA" sz="1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CA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 ∆</m:t>
                          </m:r>
                          <m:r>
                            <a:rPr lang="en-CA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15.8503</m:t>
                      </m:r>
                      <m:f>
                        <m:f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𝑔𝑎𝑙</m:t>
                              </m:r>
                            </m:num>
                            <m:den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</m:oMath>
                    <m:oMath xmlns:m="http://schemas.openxmlformats.org/officeDocument/2006/math">
                      <m:r>
                        <a:rPr lang="en-CA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CA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  <m:t>0.004 </m:t>
                                  </m:r>
                                  <m: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 ∗620528.4 </m:t>
                          </m:r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𝑃𝑎</m:t>
                          </m:r>
                        </m:num>
                        <m:den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128 ∗</m:t>
                          </m:r>
                          <m:d>
                            <m:d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0.0000186 </m:t>
                              </m:r>
                              <m:r>
                                <a:rPr lang="en-CA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𝑃𝑎</m:t>
                              </m:r>
                              <m:r>
                                <a:rPr lang="en-CA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CA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nor/>
                                </m:rPr>
                                <a:rPr lang="en-CA" sz="1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CA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CA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112.3</m:t>
                          </m:r>
                          <m:f>
                            <m:fPr>
                              <m:ctrlPr>
                                <a:rPr lang="en-CA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𝑔𝑎𝑙</m:t>
                              </m:r>
                            </m:num>
                            <m:den>
                              <m:r>
                                <a:rPr lang="en-CA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den>
                          </m:f>
                        </m:den>
                      </m:f>
                      <m:r>
                        <a:rPr lang="en-CA" sz="1400" i="1">
                          <a:latin typeface="Cambria Math" panose="02040503050406030204" pitchFamily="18" charset="0"/>
                        </a:rPr>
                        <m:t> ∗15.8503</m:t>
                      </m:r>
                      <m:f>
                        <m:f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𝑔𝑎𝑙</m:t>
                              </m:r>
                            </m:num>
                            <m:den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</m:oMath>
                    <m:oMath xmlns:m="http://schemas.openxmlformats.org/officeDocument/2006/math">
                      <m:r>
                        <a:rPr lang="en-CA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=0.03 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br>
                  <a:rPr lang="en-CA" sz="1400" b="0" dirty="0"/>
                </a:br>
                <a:endParaRPr lang="en-CA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158C66-3689-5EE6-11FD-C3B46E49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51" y="2455441"/>
                <a:ext cx="7249349" cy="1616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91CE1D-9D97-6028-1455-56681CC08C98}"/>
              </a:ext>
            </a:extLst>
          </p:cNvPr>
          <p:cNvSpPr txBox="1"/>
          <p:nvPr/>
        </p:nvSpPr>
        <p:spPr>
          <a:xfrm>
            <a:off x="260985" y="13661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Assuming pipe is laminar, can use the Poiseuille Equation to calculate the flow rate: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CA102-4425-D19B-98A2-EB56925F6F27}"/>
              </a:ext>
            </a:extLst>
          </p:cNvPr>
          <p:cNvSpPr txBox="1"/>
          <p:nvPr/>
        </p:nvSpPr>
        <p:spPr>
          <a:xfrm>
            <a:off x="260985" y="3677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Air Brake Consumption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742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202-EC36-3245-E52C-9F5B0368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944482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1E4C8BC-FC7E-2BCA-0741-7598D39C4042}"/>
              </a:ext>
            </a:extLst>
          </p:cNvPr>
          <p:cNvSpPr/>
          <p:nvPr/>
        </p:nvSpPr>
        <p:spPr>
          <a:xfrm>
            <a:off x="134223" y="4051882"/>
            <a:ext cx="4707876" cy="2659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31E64C-1E85-9C6F-746A-3A5F9F318B3A}"/>
              </a:ext>
            </a:extLst>
          </p:cNvPr>
          <p:cNvSpPr/>
          <p:nvPr/>
        </p:nvSpPr>
        <p:spPr>
          <a:xfrm>
            <a:off x="134224" y="1230637"/>
            <a:ext cx="4707876" cy="2659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161B9-C674-7130-84D7-4A74A6D82934}"/>
              </a:ext>
            </a:extLst>
          </p:cNvPr>
          <p:cNvSpPr/>
          <p:nvPr/>
        </p:nvSpPr>
        <p:spPr>
          <a:xfrm>
            <a:off x="134224" y="146809"/>
            <a:ext cx="11909433" cy="923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CAFEA6-21C9-669B-AE75-A12D13C7A506}"/>
              </a:ext>
            </a:extLst>
          </p:cNvPr>
          <p:cNvGrpSpPr/>
          <p:nvPr/>
        </p:nvGrpSpPr>
        <p:grpSpPr>
          <a:xfrm>
            <a:off x="4973272" y="1230637"/>
            <a:ext cx="7084505" cy="5480553"/>
            <a:chOff x="6661162" y="1981197"/>
            <a:chExt cx="3931200" cy="3038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E94AF9-6F99-CC26-7CC3-DBB8A5251A88}"/>
                </a:ext>
              </a:extLst>
            </p:cNvPr>
            <p:cNvSpPr/>
            <p:nvPr/>
          </p:nvSpPr>
          <p:spPr>
            <a:xfrm>
              <a:off x="6661162" y="1981197"/>
              <a:ext cx="3931200" cy="3038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72AAD69-C9AE-CB49-B7D7-F95150DF6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950" y="2052594"/>
              <a:ext cx="3785624" cy="2895606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EFBC8FB-47E1-593D-110B-0958B0C22AC4}"/>
              </a:ext>
            </a:extLst>
          </p:cNvPr>
          <p:cNvSpPr/>
          <p:nvPr/>
        </p:nvSpPr>
        <p:spPr>
          <a:xfrm>
            <a:off x="312961" y="146808"/>
            <a:ext cx="41793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Cable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B6F2D-6907-4250-FAAD-BD120D98A3F3}"/>
              </a:ext>
            </a:extLst>
          </p:cNvPr>
          <p:cNvSpPr txBox="1"/>
          <p:nvPr/>
        </p:nvSpPr>
        <p:spPr>
          <a:xfrm>
            <a:off x="629999" y="1544627"/>
            <a:ext cx="3716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 don’t know who made the diagram, but it’s not accurate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Gave me a headache for a few minutes trying to figure it out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Soldering was a pain</a:t>
            </a:r>
          </a:p>
        </p:txBody>
      </p:sp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80B7D42F-4BA9-FD39-5CD3-A177CE381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15603" r="4330" b="19822"/>
          <a:stretch/>
        </p:blipFill>
        <p:spPr>
          <a:xfrm>
            <a:off x="265396" y="4185669"/>
            <a:ext cx="4405647" cy="23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0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D7135-5F38-D197-49C0-64392CA1CEF4}"/>
              </a:ext>
            </a:extLst>
          </p:cNvPr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Wiring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ACEE137D-E37C-D677-ACE7-97EA17DF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434" y="2426818"/>
            <a:ext cx="5330182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35D29771-76C6-C83C-D806-EB80B911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7940" y="2426818"/>
            <a:ext cx="5330182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2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8026B8-D784-7343-DF7A-4027B66529BA}"/>
              </a:ext>
            </a:extLst>
          </p:cNvPr>
          <p:cNvSpPr/>
          <p:nvPr/>
        </p:nvSpPr>
        <p:spPr>
          <a:xfrm>
            <a:off x="4183172" y="5188644"/>
            <a:ext cx="7860483" cy="6914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08F007-37C4-E3D6-6C3D-74FF3BD5FE8C}"/>
              </a:ext>
            </a:extLst>
          </p:cNvPr>
          <p:cNvSpPr/>
          <p:nvPr/>
        </p:nvSpPr>
        <p:spPr>
          <a:xfrm>
            <a:off x="134223" y="1207217"/>
            <a:ext cx="3917661" cy="550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45DB10-70BF-5A34-9E58-61B3426B451A}"/>
              </a:ext>
            </a:extLst>
          </p:cNvPr>
          <p:cNvSpPr/>
          <p:nvPr/>
        </p:nvSpPr>
        <p:spPr>
          <a:xfrm>
            <a:off x="134224" y="146809"/>
            <a:ext cx="11909433" cy="923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E9DF1C-D848-8984-61F4-F8C5D54E98F5}"/>
              </a:ext>
            </a:extLst>
          </p:cNvPr>
          <p:cNvSpPr/>
          <p:nvPr/>
        </p:nvSpPr>
        <p:spPr>
          <a:xfrm>
            <a:off x="148343" y="146808"/>
            <a:ext cx="37668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436297-8EF3-D0BF-36D8-D8A030232E2A}"/>
                  </a:ext>
                </a:extLst>
              </p:cNvPr>
              <p:cNvSpPr txBox="1"/>
              <p:nvPr/>
            </p:nvSpPr>
            <p:spPr>
              <a:xfrm>
                <a:off x="162465" y="1596441"/>
                <a:ext cx="3903540" cy="4725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sz="1400" dirty="0"/>
                  <a:t>What air brake manufacturer said: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1400" dirty="0"/>
                  <a:t>Air Consumption is “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112.3</m:t>
                    </m:r>
                    <m:f>
                      <m:fPr>
                        <m:ctrlPr>
                          <a:rPr lang="en-CA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𝑔𝑎𝑙</m:t>
                        </m:r>
                      </m:num>
                      <m:den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 @ 90 </m:t>
                    </m:r>
                    <m:r>
                      <a:rPr lang="en-CA" sz="1400" b="0" i="1" smtClean="0">
                        <a:latin typeface="Cambria Math" panose="02040503050406030204" pitchFamily="18" charset="0"/>
                      </a:rPr>
                      <m:t>𝑝𝑠𝑖</m:t>
                    </m:r>
                  </m:oMath>
                </a14:m>
                <a:r>
                  <a:rPr lang="en-CA" sz="1400" dirty="0"/>
                  <a:t>”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“May use it without the compressed air supply under 1000W for 5 mins or 200W continuously”</a:t>
                </a:r>
                <a:endParaRPr lang="en-CA" sz="1400" dirty="0"/>
              </a:p>
              <a:p>
                <a:pPr>
                  <a:lnSpc>
                    <a:spcPct val="150000"/>
                  </a:lnSpc>
                </a:pPr>
                <a:endParaRPr lang="en-CA" sz="1400" dirty="0"/>
              </a:p>
              <a:p>
                <a:pPr>
                  <a:lnSpc>
                    <a:spcPct val="150000"/>
                  </a:lnSpc>
                </a:pPr>
                <a:r>
                  <a:rPr lang="en-CA" sz="1400" dirty="0"/>
                  <a:t>The air supply recommended is no where near this</a:t>
                </a:r>
                <a:endParaRPr lang="en-US" sz="1400" dirty="0"/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  <a:p>
                <a:pPr>
                  <a:lnSpc>
                    <a:spcPct val="150000"/>
                  </a:lnSpc>
                </a:pPr>
                <a:r>
                  <a:rPr lang="en-US" sz="1400" dirty="0"/>
                  <a:t>Idea: Use building air supply at 90psi and monitor temperature on set up</a:t>
                </a:r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  <a:p>
                <a:pPr>
                  <a:lnSpc>
                    <a:spcPct val="150000"/>
                  </a:lnSpc>
                </a:pPr>
                <a:r>
                  <a:rPr lang="en-US" sz="1400" dirty="0"/>
                  <a:t>Problem: No idea how long we want to run this, and I’m also having trouble with the math due to my lack of mechanical / chemical background</a:t>
                </a:r>
                <a:endParaRPr lang="en-CA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436297-8EF3-D0BF-36D8-D8A030232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65" y="1596441"/>
                <a:ext cx="3903540" cy="4725524"/>
              </a:xfrm>
              <a:prstGeom prst="rect">
                <a:avLst/>
              </a:prstGeom>
              <a:blipFill>
                <a:blip r:embed="rId2"/>
                <a:stretch>
                  <a:fillRect l="-469" b="-3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27DD275-F40C-9283-7AC8-F8C7A8007202}"/>
              </a:ext>
            </a:extLst>
          </p:cNvPr>
          <p:cNvSpPr/>
          <p:nvPr/>
        </p:nvSpPr>
        <p:spPr>
          <a:xfrm>
            <a:off x="4183173" y="1208651"/>
            <a:ext cx="7874604" cy="3870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FC15D-1F12-66F7-9FB3-64893DE75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1"/>
          <a:stretch/>
        </p:blipFill>
        <p:spPr>
          <a:xfrm>
            <a:off x="4288489" y="1305593"/>
            <a:ext cx="7654789" cy="3663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5F61DC-2FF5-2F17-06AD-3FD2C53CF4B6}"/>
                  </a:ext>
                </a:extLst>
              </p:cNvPr>
              <p:cNvSpPr txBox="1"/>
              <p:nvPr/>
            </p:nvSpPr>
            <p:spPr>
              <a:xfrm>
                <a:off x="4197294" y="5272228"/>
                <a:ext cx="7846361" cy="524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dirty="0">
                    <a:solidFill>
                      <a:srgbClr val="333333"/>
                    </a:solidFill>
                  </a:rPr>
                  <a:t>Flow Rate: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 0.17</m:t>
                    </m:r>
                    <m:f>
                      <m:fPr>
                        <m:ctrlPr>
                          <a:rPr lang="en-CA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b="0" i="1" dirty="0" smtClean="0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dirty="0" smtClean="0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CA" b="0" i="1" dirty="0" smtClean="0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CA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  <m:r>
                      <a:rPr lang="en-CA" b="0" i="1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=0.748</m:t>
                    </m:r>
                    <m:f>
                      <m:fPr>
                        <m:ctrlPr>
                          <a:rPr lang="en-CA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𝑔𝑎𝑙</m:t>
                        </m:r>
                      </m:num>
                      <m:den>
                        <m:r>
                          <a:rPr lang="en-CA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  <m:r>
                      <a:rPr lang="en-CA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112.3</m:t>
                    </m:r>
                    <m:f>
                      <m:fPr>
                        <m:ctrlPr>
                          <a:rPr lang="en-CA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𝑔𝑎𝑙</m:t>
                        </m:r>
                      </m:num>
                      <m:den>
                        <m:r>
                          <a:rPr lang="en-CA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den>
                    </m:f>
                    <m:r>
                      <a:rPr lang="en-CA" b="0" i="1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5F61DC-2FF5-2F17-06AD-3FD2C53CF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94" y="5272228"/>
                <a:ext cx="7846361" cy="524246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896EA90-4DFE-34A2-DE82-BC29DB35C761}"/>
              </a:ext>
            </a:extLst>
          </p:cNvPr>
          <p:cNvSpPr/>
          <p:nvPr/>
        </p:nvSpPr>
        <p:spPr>
          <a:xfrm>
            <a:off x="4183172" y="6019776"/>
            <a:ext cx="7860483" cy="6914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FC11A-C244-9595-1AE5-793D04D966EF}"/>
                  </a:ext>
                </a:extLst>
              </p:cNvPr>
              <p:cNvSpPr txBox="1"/>
              <p:nvPr/>
            </p:nvSpPr>
            <p:spPr>
              <a:xfrm>
                <a:off x="4197293" y="6117723"/>
                <a:ext cx="7846361" cy="49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0" dirty="0"/>
                  <a:t>How long it can be used: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0.03 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0.17 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=0.17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=11.6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FC11A-C244-9595-1AE5-793D04D96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93" y="6117723"/>
                <a:ext cx="7846361" cy="495520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86C6DBA6-C27F-C2E0-A0F9-80482038BF67}"/>
              </a:ext>
            </a:extLst>
          </p:cNvPr>
          <p:cNvSpPr/>
          <p:nvPr/>
        </p:nvSpPr>
        <p:spPr>
          <a:xfrm>
            <a:off x="8287142" y="1488231"/>
            <a:ext cx="3713386" cy="53601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FAB122A-0D6E-A9AD-B636-18D2AC552878}"/>
              </a:ext>
            </a:extLst>
          </p:cNvPr>
          <p:cNvSpPr/>
          <p:nvPr/>
        </p:nvSpPr>
        <p:spPr>
          <a:xfrm>
            <a:off x="8215769" y="2122415"/>
            <a:ext cx="3000312" cy="402671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3817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202-EC36-3245-E52C-9F5B0368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2692941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C910467-8185-45DD-B8A2-A88DF20DF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11" y="450221"/>
            <a:ext cx="7207948" cy="5948859"/>
          </a:xfrm>
          <a:prstGeom prst="rect">
            <a:avLst/>
          </a:prstGeom>
          <a:solidFill>
            <a:srgbClr val="7F7F7F">
              <a:alpha val="24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F26C4E-20F7-5F66-1612-D0F0C0E4D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03" y="905101"/>
            <a:ext cx="6795868" cy="50459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759" y="450220"/>
            <a:ext cx="3904488" cy="4233672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2ECF1-249C-18AC-2441-30FE634F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221" y="1115568"/>
            <a:ext cx="3364992" cy="2843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Draft One of the Software is Done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1076" y="4846320"/>
            <a:ext cx="2395728" cy="1563624"/>
          </a:xfrm>
          <a:prstGeom prst="rect">
            <a:avLst/>
          </a:prstGeom>
          <a:solidFill>
            <a:schemeClr val="accent1">
              <a:alpha val="94902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2221" y="4846320"/>
            <a:ext cx="1353312" cy="1572768"/>
          </a:xfrm>
          <a:prstGeom prst="rect">
            <a:avLst/>
          </a:prstGeom>
          <a:solidFill>
            <a:srgbClr val="6B3C4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48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384F3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05F3AB-EB5D-8D72-2D01-A33E0405B945}"/>
              </a:ext>
            </a:extLst>
          </p:cNvPr>
          <p:cNvSpPr/>
          <p:nvPr/>
        </p:nvSpPr>
        <p:spPr>
          <a:xfrm>
            <a:off x="777240" y="731519"/>
            <a:ext cx="2845191" cy="323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Draft One of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The Electrical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Is Done</a:t>
            </a:r>
            <a:endParaRPr lang="en-US" sz="3800" b="0" cap="none" spc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F83C7-2569-41F1-7CE3-B9B147DE0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7" r="-1" b="29693"/>
          <a:stretch/>
        </p:blipFill>
        <p:spPr bwMode="auto">
          <a:xfrm>
            <a:off x="4044603" y="448056"/>
            <a:ext cx="7680450" cy="380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F6C4F-DA98-B217-33F7-D7B0EA3F068F}"/>
              </a:ext>
            </a:extLst>
          </p:cNvPr>
          <p:cNvSpPr txBox="1"/>
          <p:nvPr/>
        </p:nvSpPr>
        <p:spPr>
          <a:xfrm>
            <a:off x="4379709" y="4642338"/>
            <a:ext cx="7037591" cy="1564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Theory behind it works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to order a different </a:t>
            </a:r>
            <a:r>
              <a:rPr lang="en-US" dirty="0" err="1"/>
              <a:t>OpAmp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to clean up and make safer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MOTOR ACTUALLY GOES</a:t>
            </a:r>
          </a:p>
        </p:txBody>
      </p:sp>
    </p:spTree>
    <p:extLst>
      <p:ext uri="{BB962C8B-B14F-4D97-AF65-F5344CB8AC3E}">
        <p14:creationId xmlns:p14="http://schemas.microsoft.com/office/powerpoint/2010/main" val="181992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F53BFA23-BCCA-30A3-CD4A-AD9CBEB052B8}"/>
              </a:ext>
            </a:extLst>
          </p:cNvPr>
          <p:cNvGrpSpPr/>
          <p:nvPr/>
        </p:nvGrpSpPr>
        <p:grpSpPr>
          <a:xfrm>
            <a:off x="4781374" y="412328"/>
            <a:ext cx="7065951" cy="6033344"/>
            <a:chOff x="4781374" y="412328"/>
            <a:chExt cx="7065951" cy="60333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B890F9-974C-2BD3-9F1C-D103F9C571F4}"/>
                </a:ext>
              </a:extLst>
            </p:cNvPr>
            <p:cNvSpPr/>
            <p:nvPr/>
          </p:nvSpPr>
          <p:spPr>
            <a:xfrm>
              <a:off x="6917610" y="412328"/>
              <a:ext cx="1512916" cy="10474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myDAQ</a:t>
              </a:r>
              <a:endParaRPr lang="en-CA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27C197-60D4-C2D9-667E-AA4AF1EE3025}"/>
                </a:ext>
              </a:extLst>
            </p:cNvPr>
            <p:cNvSpPr/>
            <p:nvPr/>
          </p:nvSpPr>
          <p:spPr>
            <a:xfrm>
              <a:off x="6917610" y="2074308"/>
              <a:ext cx="1512916" cy="10474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Motor</a:t>
              </a:r>
            </a:p>
            <a:p>
              <a:pPr algn="ctr"/>
              <a:r>
                <a:rPr lang="en-US" dirty="0"/>
                <a:t>PSU</a:t>
              </a:r>
              <a:endParaRPr lang="en-CA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14974B-20CE-ECE7-86F5-C1FA6EF81AB5}"/>
                </a:ext>
              </a:extLst>
            </p:cNvPr>
            <p:cNvSpPr/>
            <p:nvPr/>
          </p:nvSpPr>
          <p:spPr>
            <a:xfrm>
              <a:off x="8821493" y="5398268"/>
              <a:ext cx="1512916" cy="10474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Torque</a:t>
              </a:r>
            </a:p>
            <a:p>
              <a:pPr algn="ctr"/>
              <a:r>
                <a:rPr lang="en-US" dirty="0"/>
                <a:t>PSU</a:t>
              </a:r>
              <a:endParaRPr lang="en-C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FAC730-2B5C-3F98-1545-769D4CAD0E50}"/>
                </a:ext>
              </a:extLst>
            </p:cNvPr>
            <p:cNvSpPr/>
            <p:nvPr/>
          </p:nvSpPr>
          <p:spPr>
            <a:xfrm>
              <a:off x="4781374" y="412328"/>
              <a:ext cx="1512916" cy="10474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Computer</a:t>
              </a:r>
              <a:endParaRPr lang="en-CA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58D1B8C-7983-D745-4BA8-AAF25ACA48B1}"/>
                </a:ext>
              </a:extLst>
            </p:cNvPr>
            <p:cNvGrpSpPr/>
            <p:nvPr/>
          </p:nvGrpSpPr>
          <p:grpSpPr>
            <a:xfrm>
              <a:off x="6365970" y="3736288"/>
              <a:ext cx="4948144" cy="1047404"/>
              <a:chOff x="3969098" y="2194560"/>
              <a:chExt cx="4948144" cy="1047404"/>
            </a:xfrm>
          </p:grpSpPr>
          <p:sp>
            <p:nvSpPr>
              <p:cNvPr id="9" name="Flowchart: Direct Access Storage 8">
                <a:extLst>
                  <a:ext uri="{FF2B5EF4-FFF2-40B4-BE49-F238E27FC236}">
                    <a16:creationId xmlns:a16="http://schemas.microsoft.com/office/drawing/2014/main" id="{E1F55B47-6B5C-C00A-E76A-1BB9D82FE8CA}"/>
                  </a:ext>
                </a:extLst>
              </p:cNvPr>
              <p:cNvSpPr/>
              <p:nvPr/>
            </p:nvSpPr>
            <p:spPr>
              <a:xfrm>
                <a:off x="7168341" y="2366279"/>
                <a:ext cx="1748901" cy="703966"/>
              </a:xfrm>
              <a:prstGeom prst="flowChartMagneticDrum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lowchart: Direct Access Storage 10">
                <a:extLst>
                  <a:ext uri="{FF2B5EF4-FFF2-40B4-BE49-F238E27FC236}">
                    <a16:creationId xmlns:a16="http://schemas.microsoft.com/office/drawing/2014/main" id="{D8ABF0EF-8178-FA34-868B-FCE84E93E757}"/>
                  </a:ext>
                </a:extLst>
              </p:cNvPr>
              <p:cNvSpPr/>
              <p:nvPr/>
            </p:nvSpPr>
            <p:spPr>
              <a:xfrm>
                <a:off x="5537432" y="2366279"/>
                <a:ext cx="1748901" cy="703966"/>
              </a:xfrm>
              <a:prstGeom prst="flowChartMagneticDrum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F63ED0-DBFF-C2CC-26D3-B5D865DBD569}"/>
                  </a:ext>
                </a:extLst>
              </p:cNvPr>
              <p:cNvSpPr/>
              <p:nvPr/>
            </p:nvSpPr>
            <p:spPr>
              <a:xfrm>
                <a:off x="6411883" y="2194560"/>
                <a:ext cx="1512916" cy="10474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Torque</a:t>
                </a:r>
              </a:p>
              <a:p>
                <a:pPr algn="ctr"/>
                <a:r>
                  <a:rPr lang="en-US" dirty="0"/>
                  <a:t>Unit</a:t>
                </a:r>
                <a:endParaRPr lang="en-CA" dirty="0"/>
              </a:p>
            </p:txBody>
          </p:sp>
          <p:sp>
            <p:nvSpPr>
              <p:cNvPr id="14" name="Flowchart: Direct Access Storage 13">
                <a:extLst>
                  <a:ext uri="{FF2B5EF4-FFF2-40B4-BE49-F238E27FC236}">
                    <a16:creationId xmlns:a16="http://schemas.microsoft.com/office/drawing/2014/main" id="{28B85D29-2E8D-5E4C-D1D4-5FA19CBA147F}"/>
                  </a:ext>
                </a:extLst>
              </p:cNvPr>
              <p:cNvSpPr/>
              <p:nvPr/>
            </p:nvSpPr>
            <p:spPr>
              <a:xfrm>
                <a:off x="3969098" y="2366279"/>
                <a:ext cx="1748901" cy="703966"/>
              </a:xfrm>
              <a:prstGeom prst="flowChartMagneticDrum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26253E8-9999-FF4A-4751-7F478A3D07BB}"/>
                  </a:ext>
                </a:extLst>
              </p:cNvPr>
              <p:cNvSpPr/>
              <p:nvPr/>
            </p:nvSpPr>
            <p:spPr>
              <a:xfrm>
                <a:off x="4520738" y="2194560"/>
                <a:ext cx="1512916" cy="10474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Motor</a:t>
                </a:r>
              </a:p>
              <a:p>
                <a:pPr algn="ctr"/>
                <a:r>
                  <a:rPr lang="en-US" dirty="0"/>
                  <a:t>Unit</a:t>
                </a:r>
                <a:endParaRPr lang="en-CA" dirty="0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90C5C5-BD42-EEFF-A50E-63507FF99A83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8430526" y="936030"/>
              <a:ext cx="190388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2C7659-1ADA-E2D6-8FA1-BC855F53EC87}"/>
                </a:ext>
              </a:extLst>
            </p:cNvPr>
            <p:cNvSpPr/>
            <p:nvPr/>
          </p:nvSpPr>
          <p:spPr>
            <a:xfrm>
              <a:off x="10334409" y="412328"/>
              <a:ext cx="1512916" cy="10474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Everything</a:t>
              </a:r>
            </a:p>
            <a:p>
              <a:pPr algn="ctr"/>
              <a:r>
                <a:rPr lang="en-US" dirty="0"/>
                <a:t>Else</a:t>
              </a:r>
              <a:endParaRPr lang="en-CA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9E39D1-1242-8950-6B67-A8F9FE1C400C}"/>
                </a:ext>
              </a:extLst>
            </p:cNvPr>
            <p:cNvCxnSpPr>
              <a:cxnSpLocks/>
              <a:stCxn id="7" idx="3"/>
              <a:endCxn id="2" idx="1"/>
            </p:cNvCxnSpPr>
            <p:nvPr/>
          </p:nvCxnSpPr>
          <p:spPr>
            <a:xfrm>
              <a:off x="6294290" y="936030"/>
              <a:ext cx="62332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0D04DAC-B888-E3D9-FE74-5BEFEBBAF580}"/>
                </a:ext>
              </a:extLst>
            </p:cNvPr>
            <p:cNvGrpSpPr/>
            <p:nvPr/>
          </p:nvGrpSpPr>
          <p:grpSpPr>
            <a:xfrm rot="16200000">
              <a:off x="6601577" y="878764"/>
              <a:ext cx="28827" cy="614576"/>
              <a:chOff x="7691513" y="1691640"/>
              <a:chExt cx="28827" cy="61457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569D63C-979F-D1CB-EA70-51AA9D68531A}"/>
                  </a:ext>
                </a:extLst>
              </p:cNvPr>
              <p:cNvCxnSpPr/>
              <p:nvPr/>
            </p:nvCxnSpPr>
            <p:spPr>
              <a:xfrm flipV="1">
                <a:off x="7720340" y="1691640"/>
                <a:ext cx="0" cy="6145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4CE17BC-0143-E94F-EF5B-763F1B7F51B8}"/>
                  </a:ext>
                </a:extLst>
              </p:cNvPr>
              <p:cNvCxnSpPr/>
              <p:nvPr/>
            </p:nvCxnSpPr>
            <p:spPr>
              <a:xfrm flipV="1">
                <a:off x="7691513" y="1691640"/>
                <a:ext cx="0" cy="61457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8F3EA3-B4FB-7C19-0797-E9B3A1A74A04}"/>
                </a:ext>
              </a:extLst>
            </p:cNvPr>
            <p:cNvGrpSpPr/>
            <p:nvPr/>
          </p:nvGrpSpPr>
          <p:grpSpPr>
            <a:xfrm>
              <a:off x="7674068" y="3121712"/>
              <a:ext cx="28827" cy="614576"/>
              <a:chOff x="7691513" y="1691640"/>
              <a:chExt cx="28827" cy="61457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0CB5B2B-C417-C41A-AA8B-9C93F7AC32D6}"/>
                  </a:ext>
                </a:extLst>
              </p:cNvPr>
              <p:cNvCxnSpPr/>
              <p:nvPr/>
            </p:nvCxnSpPr>
            <p:spPr>
              <a:xfrm flipV="1">
                <a:off x="7720340" y="1691640"/>
                <a:ext cx="0" cy="6145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F198568-1D0D-7D78-36CA-74F94A14C944}"/>
                  </a:ext>
                </a:extLst>
              </p:cNvPr>
              <p:cNvCxnSpPr/>
              <p:nvPr/>
            </p:nvCxnSpPr>
            <p:spPr>
              <a:xfrm flipV="1">
                <a:off x="7691513" y="1691640"/>
                <a:ext cx="0" cy="61457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D5112A9-ED2F-F0D6-AA88-8EFDFF814F7C}"/>
                </a:ext>
              </a:extLst>
            </p:cNvPr>
            <p:cNvGrpSpPr/>
            <p:nvPr/>
          </p:nvGrpSpPr>
          <p:grpSpPr>
            <a:xfrm>
              <a:off x="9549124" y="4783692"/>
              <a:ext cx="28827" cy="614576"/>
              <a:chOff x="7691513" y="1691640"/>
              <a:chExt cx="28827" cy="61457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B0FC871-84F3-0DAE-3BE7-B7516579A722}"/>
                  </a:ext>
                </a:extLst>
              </p:cNvPr>
              <p:cNvCxnSpPr/>
              <p:nvPr/>
            </p:nvCxnSpPr>
            <p:spPr>
              <a:xfrm flipV="1">
                <a:off x="7720340" y="1691640"/>
                <a:ext cx="0" cy="6145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EF2DE0B-89AD-D443-E1C4-78F511F3FA51}"/>
                  </a:ext>
                </a:extLst>
              </p:cNvPr>
              <p:cNvCxnSpPr/>
              <p:nvPr/>
            </p:nvCxnSpPr>
            <p:spPr>
              <a:xfrm flipV="1">
                <a:off x="7691513" y="1691640"/>
                <a:ext cx="0" cy="61457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CC0FD7-0C2D-E93A-4CB6-B0444FA0CFCB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7674068" y="1459732"/>
              <a:ext cx="0" cy="614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C567D2-6823-E234-2888-E34A61FF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482" y="1220510"/>
              <a:ext cx="0" cy="251577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5DF2B6-66CF-DA63-02E8-16626FFD5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5781" y="1220510"/>
              <a:ext cx="171870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Arrow: Curved Up 58">
              <a:extLst>
                <a:ext uri="{FF2B5EF4-FFF2-40B4-BE49-F238E27FC236}">
                  <a16:creationId xmlns:a16="http://schemas.microsoft.com/office/drawing/2014/main" id="{C107FD91-2B83-2572-22DB-86CE7E56A79D}"/>
                </a:ext>
              </a:extLst>
            </p:cNvPr>
            <p:cNvSpPr/>
            <p:nvPr/>
          </p:nvSpPr>
          <p:spPr>
            <a:xfrm>
              <a:off x="8488179" y="2639175"/>
              <a:ext cx="1646303" cy="70396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61" name="Arrow: Curved Up 60">
              <a:extLst>
                <a:ext uri="{FF2B5EF4-FFF2-40B4-BE49-F238E27FC236}">
                  <a16:creationId xmlns:a16="http://schemas.microsoft.com/office/drawing/2014/main" id="{11B79D1B-7BFD-14AB-68A0-F67631F007F5}"/>
                </a:ext>
              </a:extLst>
            </p:cNvPr>
            <p:cNvSpPr/>
            <p:nvPr/>
          </p:nvSpPr>
          <p:spPr>
            <a:xfrm rot="10800000">
              <a:off x="8415781" y="1738636"/>
              <a:ext cx="1646303" cy="70396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12D63E-E7F4-E104-8A93-198F353F39DC}"/>
                </a:ext>
              </a:extLst>
            </p:cNvPr>
            <p:cNvSpPr/>
            <p:nvPr/>
          </p:nvSpPr>
          <p:spPr>
            <a:xfrm>
              <a:off x="8695764" y="2229459"/>
              <a:ext cx="117474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Feedback</a:t>
              </a:r>
            </a:p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Loop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997CB33B-AD3C-05E3-BBD4-0576B8CB7521}"/>
              </a:ext>
            </a:extLst>
          </p:cNvPr>
          <p:cNvSpPr/>
          <p:nvPr/>
        </p:nvSpPr>
        <p:spPr>
          <a:xfrm>
            <a:off x="377079" y="1738636"/>
            <a:ext cx="4099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Electrical Plan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EF1204-EC87-727B-B439-C84632CE684E}"/>
              </a:ext>
            </a:extLst>
          </p:cNvPr>
          <p:cNvSpPr txBox="1"/>
          <p:nvPr/>
        </p:nvSpPr>
        <p:spPr>
          <a:xfrm>
            <a:off x="470517" y="2680410"/>
            <a:ext cx="40456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myDAQ</a:t>
            </a:r>
            <a:r>
              <a:rPr lang="en-CA" dirty="0"/>
              <a:t> acts as central control unit for the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Motor PSU is controlled via </a:t>
            </a:r>
            <a:r>
              <a:rPr lang="en-CA" dirty="0" err="1"/>
              <a:t>myDAQ</a:t>
            </a:r>
            <a:r>
              <a:rPr lang="en-CA" dirty="0"/>
              <a:t> to make the Motor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Torque PSU is just on or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Everything else will include </a:t>
            </a:r>
            <a:r>
              <a:rPr lang="en-CA" dirty="0" err="1"/>
              <a:t>accelrometers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3813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66E3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F09734-9F6A-122B-E20A-FA14BD9E6274}"/>
              </a:ext>
            </a:extLst>
          </p:cNvPr>
          <p:cNvSpPr/>
          <p:nvPr/>
        </p:nvSpPr>
        <p:spPr>
          <a:xfrm>
            <a:off x="777240" y="694944"/>
            <a:ext cx="6610388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Powering The Brake</a:t>
            </a:r>
            <a:endParaRPr lang="en-US" sz="4200" b="0" kern="1200" cap="none" spc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8FFF0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8FFF0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5357D8-AF25-AFF6-E30D-59C50BB3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88" y="2331973"/>
            <a:ext cx="6779877" cy="38645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AB2E1-A470-CEFA-D263-1B1238802585}"/>
              </a:ext>
            </a:extLst>
          </p:cNvPr>
          <p:cNvSpPr txBox="1"/>
          <p:nvPr/>
        </p:nvSpPr>
        <p:spPr>
          <a:xfrm>
            <a:off x="8109311" y="2393792"/>
            <a:ext cx="3360212" cy="3740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Update on Brake Voltage Divider: Can’t actually just use voltage divider,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Need to use actual voltage regulator for 24v stuff; don’t need to get right now because we have a spare PSU</a:t>
            </a:r>
          </a:p>
        </p:txBody>
      </p:sp>
    </p:spTree>
    <p:extLst>
      <p:ext uri="{BB962C8B-B14F-4D97-AF65-F5344CB8AC3E}">
        <p14:creationId xmlns:p14="http://schemas.microsoft.com/office/powerpoint/2010/main" val="4207668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F7AA9-D256-8EEF-D228-6E49410CB4F2}"/>
              </a:ext>
            </a:extLst>
          </p:cNvPr>
          <p:cNvSpPr/>
          <p:nvPr/>
        </p:nvSpPr>
        <p:spPr>
          <a:xfrm>
            <a:off x="777240" y="694944"/>
            <a:ext cx="6610388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0" kern="120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Electrical Wiring 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6FB3FF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6FB3F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45F62-DB68-8056-CD44-2698051B4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2718291"/>
            <a:ext cx="6795370" cy="3091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8D298-1F44-74C1-81EE-EC4B0E1621C6}"/>
              </a:ext>
            </a:extLst>
          </p:cNvPr>
          <p:cNvSpPr txBox="1"/>
          <p:nvPr/>
        </p:nvSpPr>
        <p:spPr>
          <a:xfrm>
            <a:off x="8109311" y="2393792"/>
            <a:ext cx="3360212" cy="3740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Going to make a single box that everything connects into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cleanliness  and safety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BNC connectors when possible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D-plug or serial cable - Unsure what type of connector to use when more than 2 wires (such as between Torque Sensor and DAQ)</a:t>
            </a:r>
          </a:p>
        </p:txBody>
      </p:sp>
    </p:spTree>
    <p:extLst>
      <p:ext uri="{BB962C8B-B14F-4D97-AF65-F5344CB8AC3E}">
        <p14:creationId xmlns:p14="http://schemas.microsoft.com/office/powerpoint/2010/main" val="3857580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2BEE71A-353E-49B4-9F8D-D2E784E50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53" name="Color">
              <a:extLst>
                <a:ext uri="{FF2B5EF4-FFF2-40B4-BE49-F238E27FC236}">
                  <a16:creationId xmlns:a16="http://schemas.microsoft.com/office/drawing/2014/main" id="{0C9DD877-6006-4DF4-90EE-97EB9CA6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olor">
              <a:extLst>
                <a:ext uri="{FF2B5EF4-FFF2-40B4-BE49-F238E27FC236}">
                  <a16:creationId xmlns:a16="http://schemas.microsoft.com/office/drawing/2014/main" id="{380AA621-5EB1-4034-A9BE-9FD3CEC58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B69B6EC-79B5-8F3C-D61B-260DD263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12" y="398834"/>
            <a:ext cx="5004888" cy="2077029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300C99-AC19-D995-DC22-7E11EEF7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12" y="2776195"/>
            <a:ext cx="4999274" cy="169975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3EFDB4-70D1-A559-50C5-D099562A76FC}"/>
              </a:ext>
            </a:extLst>
          </p:cNvPr>
          <p:cNvSpPr/>
          <p:nvPr/>
        </p:nvSpPr>
        <p:spPr>
          <a:xfrm>
            <a:off x="786385" y="841249"/>
            <a:ext cx="4827936" cy="2587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I Need Ordered</a:t>
            </a:r>
            <a:endParaRPr lang="en-US" sz="4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3061B-7067-FE57-0C07-E8668E9C327D}"/>
              </a:ext>
            </a:extLst>
          </p:cNvPr>
          <p:cNvSpPr txBox="1"/>
          <p:nvPr/>
        </p:nvSpPr>
        <p:spPr>
          <a:xfrm>
            <a:off x="786383" y="3471176"/>
            <a:ext cx="4827936" cy="271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bg1"/>
                </a:solidFill>
                <a:effectLst/>
                <a:hlinkClick r:id="rId4" tooltip="https://www.amazon.ca/strivedaytm-18awg-coper-electric-stranded/dp/b01lh1fqj0/ref=sr_1_5?crid=3hipuv92vdia&amp;keywords=wire&amp;qid=1657822567&amp;sprefix=wire%2caps%2c279&amp;sr=8-5&amp;th=1"/>
              </a:rPr>
              <a:t>Striveday 18AWG 1007 Coper Hook Up Wire Electric Wire 18 Gauge 300V Stranded Wire Cable DIY Kit Box-1, Electrical Wire - Amazon Canada</a:t>
            </a:r>
            <a:endParaRPr lang="en-US" b="0" i="0" u="none" strike="noStrike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</a:rPr>
              <a:t> </a:t>
            </a:r>
            <a:r>
              <a:rPr lang="en-US" b="0" i="0" u="none" strike="noStrike">
                <a:solidFill>
                  <a:schemeClr val="bg1"/>
                </a:solidFill>
                <a:effectLst/>
                <a:hlinkClick r:id="rId5" tooltip="https://www.digikey.ca/en/products/detail/analog-devices-inc-maxim-integrated/max4080saua/1702357"/>
              </a:rPr>
              <a:t>MAX4080SAUA+ Analog Devices Inc./Maxim Integrated | Integrated Circuits (ICs) | DigiKey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13C165-6EE4-ECD3-9191-DB7D0A273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212" y="4776281"/>
            <a:ext cx="5020786" cy="12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F36A1-7AA1-50B2-AB62-EE364DD50FEC}"/>
              </a:ext>
            </a:extLst>
          </p:cNvPr>
          <p:cNvSpPr/>
          <p:nvPr/>
        </p:nvSpPr>
        <p:spPr>
          <a:xfrm>
            <a:off x="731519" y="731520"/>
            <a:ext cx="10666145" cy="142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What’s Next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9AD75-7CCC-12E9-CB7F-8551350C11A5}"/>
              </a:ext>
            </a:extLst>
          </p:cNvPr>
          <p:cNvSpPr txBox="1"/>
          <p:nvPr/>
        </p:nvSpPr>
        <p:spPr>
          <a:xfrm>
            <a:off x="789456" y="2789918"/>
            <a:ext cx="8370393" cy="3300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Order parts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Figure out connections needed for a wire box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Order all parts for wire box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Make wire box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3D Print Casing for converter, solder board, and wire box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Resolder torque sensor wire and </a:t>
            </a:r>
            <a:r>
              <a:rPr lang="en-US" sz="2400" dirty="0" err="1"/>
              <a:t>opamp</a:t>
            </a:r>
            <a:r>
              <a:rPr lang="en-US" sz="2400" dirty="0"/>
              <a:t> boards to be nicer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Assemble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More software things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50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202-EC36-3245-E52C-9F5B0368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283521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5564DD-9C2D-60BE-6B24-FB70EC75FBB8}"/>
              </a:ext>
            </a:extLst>
          </p:cNvPr>
          <p:cNvSpPr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Plug Layout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FF6ECA-6322-A66E-23BC-9C7879460E26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2x Serial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2x Cable to Female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2x Male to Breakout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3x BNC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3x Female BNC to Wire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3x Male BNC to Wire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1x Banana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Already have them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7E44366C-6537-A49B-4AE6-39A9F2BDB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86" y="1836142"/>
            <a:ext cx="6534800" cy="3185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0057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34790F99-C881-47C9-B3DC-C959D441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CC9A31-816F-4A23-6B8E-8A41EC189F14}"/>
              </a:ext>
            </a:extLst>
          </p:cNvPr>
          <p:cNvSpPr/>
          <p:nvPr/>
        </p:nvSpPr>
        <p:spPr>
          <a:xfrm>
            <a:off x="506233" y="2218655"/>
            <a:ext cx="4343688" cy="1606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0" cap="none" spc="0" dirty="0">
                <a:ln w="0"/>
                <a:latin typeface="+mj-lt"/>
                <a:ea typeface="+mj-ea"/>
                <a:cs typeface="+mj-cs"/>
              </a:rPr>
              <a:t>Resoldering Cable To Be Longer And Serial</a:t>
            </a:r>
          </a:p>
        </p:txBody>
      </p:sp>
      <p:pic>
        <p:nvPicPr>
          <p:cNvPr id="1026" name="Picture 2" descr="RS-232 cables pinouts">
            <a:extLst>
              <a:ext uri="{FF2B5EF4-FFF2-40B4-BE49-F238E27FC236}">
                <a16:creationId xmlns:a16="http://schemas.microsoft.com/office/drawing/2014/main" id="{BD9522AA-9244-E674-3CD1-E8D88A3B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3639" y="224679"/>
            <a:ext cx="4370400" cy="279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F59764-4F89-F297-E99F-ED75161C8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t="47988" r="9127" b="22073"/>
          <a:stretch/>
        </p:blipFill>
        <p:spPr bwMode="auto">
          <a:xfrm>
            <a:off x="7063639" y="3457448"/>
            <a:ext cx="4370400" cy="11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13036-A1AC-0103-D781-74A1D1101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262" y="4999139"/>
            <a:ext cx="4371155" cy="153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81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CC9A31-816F-4A23-6B8E-8A41EC189F14}"/>
              </a:ext>
            </a:extLst>
          </p:cNvPr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DAQ Is Also Going To Be Serial</a:t>
            </a:r>
          </a:p>
        </p:txBody>
      </p: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0001D0B-5063-DAC5-C608-CD342095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54" y="2426818"/>
            <a:ext cx="4986743" cy="3997637"/>
          </a:xfrm>
          <a:prstGeom prst="rect">
            <a:avLst/>
          </a:prstGeom>
        </p:spPr>
      </p:pic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S-232 cables pinouts">
            <a:extLst>
              <a:ext uri="{FF2B5EF4-FFF2-40B4-BE49-F238E27FC236}">
                <a16:creationId xmlns:a16="http://schemas.microsoft.com/office/drawing/2014/main" id="{BD9522AA-9244-E674-3CD1-E8D88A3B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679743"/>
            <a:ext cx="5455917" cy="349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90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CE1F3-47E8-BF64-6FC9-7BDB1446535C}"/>
              </a:ext>
            </a:extLst>
          </p:cNvPr>
          <p:cNvSpPr/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0" kern="1200" cap="none" spc="0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Breadboarding the Protoboard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E8904-9D85-3F19-7D46-50799B22F57D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Not going to make the final circuit board on a breadboard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Just using it to figure out protoboard layout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Will plug in breadboard to ensure everything works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Hoping to transfer onto protoboard next week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0BBB73-1FD6-AA5A-C550-D55DEAE31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1" t="33592" r="12535" b="15046"/>
          <a:stretch/>
        </p:blipFill>
        <p:spPr bwMode="auto">
          <a:xfrm rot="5400000">
            <a:off x="6330601" y="1568525"/>
            <a:ext cx="5843364" cy="37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6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97CB33B-AD3C-05E3-BBD4-0576B8CB7521}"/>
              </a:ext>
            </a:extLst>
          </p:cNvPr>
          <p:cNvSpPr/>
          <p:nvPr/>
        </p:nvSpPr>
        <p:spPr>
          <a:xfrm>
            <a:off x="388238" y="1738636"/>
            <a:ext cx="4077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Plan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EF1204-EC87-727B-B439-C84632CE684E}"/>
              </a:ext>
            </a:extLst>
          </p:cNvPr>
          <p:cNvSpPr txBox="1"/>
          <p:nvPr/>
        </p:nvSpPr>
        <p:spPr>
          <a:xfrm>
            <a:off x="470517" y="2680410"/>
            <a:ext cx="404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 LabVIEW</a:t>
            </a:r>
          </a:p>
        </p:txBody>
      </p:sp>
      <p:pic>
        <p:nvPicPr>
          <p:cNvPr id="1026" name="Picture 2" descr="Shimmer LabVIEW Instrument Driver - Shimmer Wearable Sensor Technology">
            <a:extLst>
              <a:ext uri="{FF2B5EF4-FFF2-40B4-BE49-F238E27FC236}">
                <a16:creationId xmlns:a16="http://schemas.microsoft.com/office/drawing/2014/main" id="{D3727655-6677-6C05-C6F5-EFE6A616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00250"/>
            <a:ext cx="762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39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97CB33B-AD3C-05E3-BBD4-0576B8CB7521}"/>
              </a:ext>
            </a:extLst>
          </p:cNvPr>
          <p:cNvSpPr/>
          <p:nvPr/>
        </p:nvSpPr>
        <p:spPr>
          <a:xfrm>
            <a:off x="470517" y="1757080"/>
            <a:ext cx="5392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Been Done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EF1204-EC87-727B-B439-C84632CE684E}"/>
              </a:ext>
            </a:extLst>
          </p:cNvPr>
          <p:cNvSpPr txBox="1"/>
          <p:nvPr/>
        </p:nvSpPr>
        <p:spPr>
          <a:xfrm>
            <a:off x="470517" y="2680410"/>
            <a:ext cx="40456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Can variably control the motor </a:t>
            </a:r>
            <a:r>
              <a:rPr lang="en-CA" dirty="0" err="1"/>
              <a:t>myDAQ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Need the cable for the torque sensor to do the rest of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Need to know what “Everything Else” entails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do we want the data out?</a:t>
            </a:r>
          </a:p>
        </p:txBody>
      </p:sp>
    </p:spTree>
    <p:extLst>
      <p:ext uri="{BB962C8B-B14F-4D97-AF65-F5344CB8AC3E}">
        <p14:creationId xmlns:p14="http://schemas.microsoft.com/office/powerpoint/2010/main" val="304258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202-EC36-3245-E52C-9F5B0368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45414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CDF6DAD-6680-48EA-B64B-A5F5A4E4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94" y="364885"/>
            <a:ext cx="6025896" cy="5792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22B58-22CE-7922-181D-102AD6C4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700186"/>
            <a:ext cx="5374494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EM Brake: AHB-5 Air-Cooled Hysteresis Brake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52942-EC4D-5D66-2B6B-7ABF02A33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0976" y="2066544"/>
            <a:ext cx="5374494" cy="378834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Using the one recommended by the capstone report: ABH-5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USD $800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10mm diameter air supply needed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24VDC power supply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Controller: ICS2000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USD $160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Variable Current Controller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24VDC power supply needed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RS485 communication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Other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$50 USD per coupling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Shipping is $200 USD, 2 weeks to arrive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37190B4-B347-9B6B-15FB-B4073824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58" y="365760"/>
            <a:ext cx="3928055" cy="278892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E0D65B1-8FF7-EC7A-CED2-93BF9AEE0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66" y="3970569"/>
            <a:ext cx="4663440" cy="15855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CCAB6C-ACA8-8DBD-A2C4-DD5BA69FB6F5}"/>
              </a:ext>
            </a:extLst>
          </p:cNvPr>
          <p:cNvSpPr/>
          <p:nvPr/>
        </p:nvSpPr>
        <p:spPr>
          <a:xfrm>
            <a:off x="7870116" y="3095200"/>
            <a:ext cx="27847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AHB-5 Data Sheet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515CCD-47A1-4157-98E7-0D2E0B5AB65A}"/>
              </a:ext>
            </a:extLst>
          </p:cNvPr>
          <p:cNvSpPr/>
          <p:nvPr/>
        </p:nvSpPr>
        <p:spPr>
          <a:xfrm>
            <a:off x="7935042" y="5591538"/>
            <a:ext cx="26548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ICS 200 Interface</a:t>
            </a:r>
          </a:p>
        </p:txBody>
      </p:sp>
    </p:spTree>
    <p:extLst>
      <p:ext uri="{BB962C8B-B14F-4D97-AF65-F5344CB8AC3E}">
        <p14:creationId xmlns:p14="http://schemas.microsoft.com/office/powerpoint/2010/main" val="126909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D555-ED5C-6A65-A022-1AFADA76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Accelerometers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C2BD5-A4D2-7C79-0867-3A97D0BBE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944211"/>
            <a:ext cx="4595071" cy="458126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Using similar model to what capstone group recommended, exact one is not produced anymore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Two styles from CTC: Industrial and Scientific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Capstone recommended an industrial one with 100 mV/g sensitivity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Probably go with similar one, but need further input into the frequency range we’re expecting to measure (kilohertz , usually 1-5kHz, 1 accelerometer for low frequency and 1 for high)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2244E0-30AE-8AF8-9DC1-F28F5189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805022"/>
            <a:ext cx="2364317" cy="17732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D530C-90F6-8F30-74B4-1F46E3BA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221" y="905836"/>
            <a:ext cx="2883684" cy="1571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5D3FB-E85A-3FAE-F7A2-342E2BFEA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150550"/>
            <a:ext cx="5446184" cy="1851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BFC39F-8BA4-A2CD-9E60-EBC654F299E8}"/>
              </a:ext>
            </a:extLst>
          </p:cNvPr>
          <p:cNvSpPr/>
          <p:nvPr/>
        </p:nvSpPr>
        <p:spPr>
          <a:xfrm>
            <a:off x="6203584" y="2669699"/>
            <a:ext cx="27871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Industrial Options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0C65A-2745-058A-D0F3-345E694BCD7F}"/>
              </a:ext>
            </a:extLst>
          </p:cNvPr>
          <p:cNvSpPr/>
          <p:nvPr/>
        </p:nvSpPr>
        <p:spPr>
          <a:xfrm>
            <a:off x="7851738" y="6002252"/>
            <a:ext cx="25794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Scientific Option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FFCBF3-BE27-F873-B6C7-5366182B69E5}"/>
              </a:ext>
            </a:extLst>
          </p:cNvPr>
          <p:cNvSpPr/>
          <p:nvPr/>
        </p:nvSpPr>
        <p:spPr>
          <a:xfrm>
            <a:off x="9927305" y="2669699"/>
            <a:ext cx="16455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CTC Types</a:t>
            </a:r>
          </a:p>
        </p:txBody>
      </p:sp>
    </p:spTree>
    <p:extLst>
      <p:ext uri="{BB962C8B-B14F-4D97-AF65-F5344CB8AC3E}">
        <p14:creationId xmlns:p14="http://schemas.microsoft.com/office/powerpoint/2010/main" val="425725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A085B2-AA59-C587-520D-FB57622F9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10"/>
          <a:stretch/>
        </p:blipFill>
        <p:spPr>
          <a:xfrm>
            <a:off x="596541" y="321734"/>
            <a:ext cx="5148086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2FCC43E-499F-1F8D-E5AC-1D1EF668C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" r="532" b="70222"/>
          <a:stretch/>
        </p:blipFill>
        <p:spPr>
          <a:xfrm>
            <a:off x="6308034" y="507688"/>
            <a:ext cx="5112595" cy="253326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73649C2-13C6-0C08-73D4-69ABE0F5F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724"/>
          <a:stretch/>
        </p:blipFill>
        <p:spPr>
          <a:xfrm>
            <a:off x="457201" y="3713552"/>
            <a:ext cx="5426764" cy="259564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991157F-A117-F3F9-9F8E-9EB5171A7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128"/>
          <a:stretch/>
        </p:blipFill>
        <p:spPr>
          <a:xfrm>
            <a:off x="6308034" y="3709318"/>
            <a:ext cx="5112595" cy="26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2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6575</TotalTime>
  <Words>1447</Words>
  <Application>Microsoft Office PowerPoint</Application>
  <PresentationFormat>Widescreen</PresentationFormat>
  <Paragraphs>225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Bearing Testing Rig</vt:lpstr>
      <vt:lpstr>Week 1</vt:lpstr>
      <vt:lpstr>PowerPoint Presentation</vt:lpstr>
      <vt:lpstr>PowerPoint Presentation</vt:lpstr>
      <vt:lpstr>PowerPoint Presentation</vt:lpstr>
      <vt:lpstr>Week 2</vt:lpstr>
      <vt:lpstr>EM Brake: AHB-5 Air-Cooled Hysteresis Brake </vt:lpstr>
      <vt:lpstr>Accelerometers</vt:lpstr>
      <vt:lpstr>PowerPoint Presentation</vt:lpstr>
      <vt:lpstr>Pricing</vt:lpstr>
      <vt:lpstr>Week 3</vt:lpstr>
      <vt:lpstr>PowerPoint Presentation</vt:lpstr>
      <vt:lpstr>The Load</vt:lpstr>
      <vt:lpstr>Finding A Generator</vt:lpstr>
      <vt:lpstr>PowerPoint Presentation</vt:lpstr>
      <vt:lpstr>Week 4</vt:lpstr>
      <vt:lpstr>PowerPoint Presentation</vt:lpstr>
      <vt:lpstr>PowerPoint Presentation</vt:lpstr>
      <vt:lpstr>Week 5</vt:lpstr>
      <vt:lpstr>PowerPoint Presentation</vt:lpstr>
      <vt:lpstr>PowerPoint Presentation</vt:lpstr>
      <vt:lpstr>PowerPoint Presentation</vt:lpstr>
      <vt:lpstr>Week 6</vt:lpstr>
      <vt:lpstr>PowerPoint Presentation</vt:lpstr>
      <vt:lpstr>PowerPoint Presentation</vt:lpstr>
      <vt:lpstr>PowerPoint Presentation</vt:lpstr>
      <vt:lpstr>Week 7</vt:lpstr>
      <vt:lpstr>Draft One of the Software is Done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8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 Berezowski</dc:creator>
  <cp:lastModifiedBy>Aleks Berezowski</cp:lastModifiedBy>
  <cp:revision>44</cp:revision>
  <dcterms:created xsi:type="dcterms:W3CDTF">2022-06-01T18:59:51Z</dcterms:created>
  <dcterms:modified xsi:type="dcterms:W3CDTF">2022-07-29T14:29:33Z</dcterms:modified>
</cp:coreProperties>
</file>